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64" r:id="rId3"/>
    <p:sldId id="306" r:id="rId5"/>
    <p:sldId id="303" r:id="rId6"/>
    <p:sldId id="350" r:id="rId7"/>
    <p:sldId id="351" r:id="rId8"/>
    <p:sldId id="301" r:id="rId9"/>
    <p:sldId id="305" r:id="rId10"/>
    <p:sldId id="296" r:id="rId11"/>
    <p:sldId id="330" r:id="rId12"/>
    <p:sldId id="331" r:id="rId13"/>
    <p:sldId id="292" r:id="rId14"/>
    <p:sldId id="272" r:id="rId15"/>
    <p:sldId id="275" r:id="rId16"/>
    <p:sldId id="276" r:id="rId17"/>
    <p:sldId id="277" r:id="rId18"/>
    <p:sldId id="297" r:id="rId19"/>
    <p:sldId id="274" r:id="rId20"/>
    <p:sldId id="304" r:id="rId21"/>
    <p:sldId id="302" r:id="rId22"/>
    <p:sldId id="298" r:id="rId23"/>
    <p:sldId id="294" r:id="rId24"/>
    <p:sldId id="295" r:id="rId25"/>
    <p:sldId id="345" r:id="rId26"/>
    <p:sldId id="346" r:id="rId27"/>
    <p:sldId id="300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B06"/>
    <a:srgbClr val="EFF1F5"/>
    <a:srgbClr val="00786A"/>
    <a:srgbClr val="3E9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27"/>
  </p:normalViewPr>
  <p:slideViewPr>
    <p:cSldViewPr snapToGrid="0">
      <p:cViewPr varScale="1">
        <p:scale>
          <a:sx n="118" d="100"/>
          <a:sy n="118" d="100"/>
        </p:scale>
        <p:origin x="11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4240" y="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DFBA1-F61E-4F74-B18B-E26027D18E11}" type="datetimeFigureOut">
              <a:rPr lang="nl-NL" smtClean="0"/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3D32-2E8F-4A4D-BEEB-6825FD79A201}" type="slidenum">
              <a:rPr lang="nl-NL" smtClean="0"/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A37CA-8728-224B-B918-E7EE40BD141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10E06-EF7D-564E-926C-51CD4C5E45C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10E06-EF7D-564E-926C-51CD4C5E45C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4"/>
          <p:cNvSpPr/>
          <p:nvPr userDrawn="1"/>
        </p:nvSpPr>
        <p:spPr>
          <a:xfrm>
            <a:off x="0" y="986372"/>
            <a:ext cx="12192000" cy="5002732"/>
          </a:xfrm>
          <a:prstGeom prst="rect">
            <a:avLst/>
          </a:prstGeom>
          <a:solidFill>
            <a:srgbClr val="00786A"/>
          </a:solidFill>
          <a:ln>
            <a:noFill/>
          </a:ln>
          <a:effectLst>
            <a:innerShdw blurRad="47625" dist="76200" dir="16200000">
              <a:prstClr val="black">
                <a:alpha val="2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" y="47625"/>
            <a:ext cx="2926086" cy="914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19" y="6089649"/>
            <a:ext cx="670561" cy="670561"/>
          </a:xfrm>
          <a:prstGeom prst="rect">
            <a:avLst/>
          </a:prstGeom>
        </p:spPr>
      </p:pic>
      <p:sp>
        <p:nvSpPr>
          <p:cNvPr id="18" name="Rechthoek 6"/>
          <p:cNvSpPr/>
          <p:nvPr userDrawn="1"/>
        </p:nvSpPr>
        <p:spPr>
          <a:xfrm>
            <a:off x="4095751" y="2495550"/>
            <a:ext cx="7124700" cy="349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4310063" y="2723526"/>
            <a:ext cx="6672262" cy="19840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here to add a title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4310063" y="4888731"/>
            <a:ext cx="6672262" cy="3467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none" spc="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Author</a:t>
            </a:r>
            <a:r>
              <a:rPr lang="en-US" baseline="30000" dirty="0"/>
              <a:t>1</a:t>
            </a:r>
            <a:r>
              <a:rPr lang="en-US" baseline="0" dirty="0"/>
              <a:t>, Second Author</a:t>
            </a:r>
            <a:r>
              <a:rPr lang="en-US" baseline="30000" dirty="0"/>
              <a:t>2</a:t>
            </a:r>
            <a:endParaRPr lang="nl-NL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245925" y="6139759"/>
            <a:ext cx="1440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30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1884225" y="613975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31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3522525" y="613692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3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4310063" y="5279584"/>
            <a:ext cx="6672262" cy="70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cap="none" spc="50" baseline="30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aseline="30000" dirty="0"/>
              <a:t>1</a:t>
            </a:r>
            <a:r>
              <a:rPr lang="en-US" baseline="0" dirty="0"/>
              <a:t>Max Planck Institute for Psycholinguistics</a:t>
            </a:r>
            <a:endParaRPr lang="en-US" baseline="0" dirty="0"/>
          </a:p>
          <a:p>
            <a:pPr lvl="0"/>
            <a:r>
              <a:rPr lang="en-US" baseline="30000" dirty="0"/>
              <a:t>2</a:t>
            </a:r>
            <a:r>
              <a:rPr lang="en-US" baseline="0" dirty="0"/>
              <a:t>Centre for Language Studies, Radboud University</a:t>
            </a:r>
            <a:endParaRPr lang="en-US" baseline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007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26" y="2709671"/>
            <a:ext cx="6269749" cy="1438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986372"/>
            <a:ext cx="12192000" cy="50027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47625" dist="76200" dir="16200000">
              <a:prstClr val="black">
                <a:alpha val="2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tIns="360000"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en-US" sz="16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 picture</a:t>
            </a:r>
            <a:endParaRPr lang="en-US" sz="1600" baseline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Inside Top Shadow)</a:t>
            </a:r>
            <a:endParaRPr lang="nl-NL" sz="16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" y="47625"/>
            <a:ext cx="2926086" cy="914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19" y="6089649"/>
            <a:ext cx="670561" cy="670561"/>
          </a:xfrm>
          <a:prstGeom prst="rect">
            <a:avLst/>
          </a:prstGeom>
        </p:spPr>
      </p:pic>
      <p:sp>
        <p:nvSpPr>
          <p:cNvPr id="18" name="Rechthoek 6"/>
          <p:cNvSpPr/>
          <p:nvPr userDrawn="1"/>
        </p:nvSpPr>
        <p:spPr>
          <a:xfrm>
            <a:off x="4095751" y="2495550"/>
            <a:ext cx="7124700" cy="34956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4310063" y="2723526"/>
            <a:ext cx="6672262" cy="15533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 title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4310063" y="4396940"/>
            <a:ext cx="6672262" cy="3707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an optional subtitle</a:t>
            </a:r>
            <a:endParaRPr lang="nl-NL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4310063" y="5258375"/>
            <a:ext cx="6672262" cy="3467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LASTNAME</a:t>
            </a:r>
            <a:endParaRPr lang="nl-NL"/>
          </a:p>
        </p:txBody>
      </p:sp>
      <p:sp>
        <p:nvSpPr>
          <p:cNvPr id="1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245925" y="6139759"/>
            <a:ext cx="1440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20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1884225" y="613975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21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3522525" y="613692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4"/>
          <p:cNvSpPr/>
          <p:nvPr userDrawn="1"/>
        </p:nvSpPr>
        <p:spPr>
          <a:xfrm>
            <a:off x="0" y="986372"/>
            <a:ext cx="12192000" cy="5002732"/>
          </a:xfrm>
          <a:prstGeom prst="rect">
            <a:avLst/>
          </a:prstGeom>
          <a:solidFill>
            <a:srgbClr val="00786A"/>
          </a:solidFill>
          <a:ln>
            <a:noFill/>
          </a:ln>
          <a:effectLst>
            <a:innerShdw blurRad="47625" dist="76200" dir="16200000">
              <a:prstClr val="black">
                <a:alpha val="2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" y="47625"/>
            <a:ext cx="2926086" cy="914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19" y="6089649"/>
            <a:ext cx="670561" cy="670561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1223963" y="2056776"/>
            <a:ext cx="6672262" cy="15533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 title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223963" y="3730190"/>
            <a:ext cx="6672262" cy="3707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an optional subtitle</a:t>
            </a:r>
            <a:endParaRPr lang="nl-NL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223963" y="4591625"/>
            <a:ext cx="6672262" cy="3467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LASTNAME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970565" y="2056151"/>
            <a:ext cx="2147094" cy="25354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Optional picture</a:t>
            </a:r>
            <a:endParaRPr lang="nl-NL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245925" y="6139759"/>
            <a:ext cx="1440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1884225" y="613975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16" hasCustomPrompt="1"/>
          </p:nvPr>
        </p:nvSpPr>
        <p:spPr>
          <a:xfrm>
            <a:off x="3522525" y="613692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 (optional) </a:t>
            </a:r>
            <a:r>
              <a:rPr lang="en-US" sz="1000" cap="all" baseline="0">
                <a:solidFill>
                  <a:schemeClr val="bg1"/>
                </a:solidFill>
              </a:rPr>
              <a:t>•  </a:t>
            </a:r>
            <a:r>
              <a:rPr lang="en-US"/>
              <a:t>name of presentation </a:t>
            </a:r>
            <a:r>
              <a:rPr lang="en-US" sz="1000" cap="all" baseline="0">
                <a:solidFill>
                  <a:schemeClr val="bg1"/>
                </a:solidFill>
              </a:rPr>
              <a:t>• max planck institute for psycholinguistics</a:t>
            </a:r>
            <a:endParaRPr lang="nl-NL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7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7840" y="601222"/>
            <a:ext cx="9733280" cy="1056128"/>
          </a:xfrm>
          <a:prstGeom prst="rect">
            <a:avLst/>
          </a:prstGeom>
        </p:spPr>
        <p:txBody>
          <a:bodyPr tIns="36000" bIns="36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9288"/>
              </a:buClr>
              <a:buSzTx/>
              <a:buFont typeface="System Font Regular"/>
              <a:buNone/>
              <a:defRPr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 (optional) </a:t>
            </a:r>
            <a:r>
              <a:rPr lang="en-US" sz="1000" cap="all" baseline="0">
                <a:solidFill>
                  <a:schemeClr val="bg1"/>
                </a:solidFill>
              </a:rPr>
              <a:t>•  </a:t>
            </a:r>
            <a:r>
              <a:rPr lang="en-US"/>
              <a:t>name of presentation </a:t>
            </a:r>
            <a:r>
              <a:rPr lang="en-US" sz="1000" cap="all" baseline="0">
                <a:solidFill>
                  <a:schemeClr val="bg1"/>
                </a:solidFill>
              </a:rPr>
              <a:t>• max planck institute for psycholinguistics</a:t>
            </a:r>
            <a:endParaRPr lang="nl-NL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7" hasCustomPrompt="1"/>
          </p:nvPr>
        </p:nvSpPr>
        <p:spPr>
          <a:xfrm>
            <a:off x="497840" y="1765743"/>
            <a:ext cx="9733280" cy="427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14000"/>
              </a:lnSpc>
              <a:defRPr spc="50" baseline="0"/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Click here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8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sp>
        <p:nvSpPr>
          <p:cNvPr id="2" name="Text Placeholder 1"/>
          <p:cNvSpPr>
            <a:spLocks noGrp="1"/>
          </p:cNvSpPr>
          <p:nvPr>
            <p:ph idx="1" hasCustomPrompt="1"/>
          </p:nvPr>
        </p:nvSpPr>
        <p:spPr>
          <a:xfrm>
            <a:off x="497840" y="2164081"/>
            <a:ext cx="9733280" cy="386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14000"/>
              </a:lnSpc>
              <a:defRPr spc="50" baseline="0"/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Elaborate on the main message (evidence/explanation/example)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3" name="直線コネクタ 2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idx="18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98476" y="1203325"/>
            <a:ext cx="9732060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W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sp>
        <p:nvSpPr>
          <p:cNvPr id="2" name="Text Placeholder 1"/>
          <p:cNvSpPr>
            <a:spLocks noGrp="1"/>
          </p:cNvSpPr>
          <p:nvPr>
            <p:ph idx="1" hasCustomPrompt="1"/>
          </p:nvPr>
        </p:nvSpPr>
        <p:spPr>
          <a:xfrm>
            <a:off x="497840" y="2164081"/>
            <a:ext cx="9733280" cy="386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34000"/>
              </a:lnSpc>
              <a:defRPr spc="50" baseline="0"/>
            </a:lvl1pPr>
            <a:lvl2pPr marL="762000" indent="-304800">
              <a:lnSpc>
                <a:spcPct val="134000"/>
              </a:lnSpc>
              <a:defRPr sz="1800" spc="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4000"/>
              </a:lnSpc>
              <a:defRPr spc="50" baseline="0"/>
            </a:lvl3pPr>
            <a:lvl4pPr>
              <a:lnSpc>
                <a:spcPct val="134000"/>
              </a:lnSpc>
              <a:defRPr spc="50" baseline="0"/>
            </a:lvl4pPr>
            <a:lvl5pPr>
              <a:lnSpc>
                <a:spcPct val="134000"/>
              </a:lnSpc>
              <a:defRPr spc="50" baseline="0"/>
            </a:lvl5pPr>
          </a:lstStyle>
          <a:p>
            <a:pPr lvl="0"/>
            <a:r>
              <a:rPr lang="en-US" dirty="0"/>
              <a:t>Elaborate on the main message (evidence/explanation/example)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3" name="直線コネクタ 2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idx="18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98476" y="1203325"/>
            <a:ext cx="9732060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2 Sec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cxnSp>
        <p:nvCxnSpPr>
          <p:cNvPr id="3" name="直線コネクタ 2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8"/>
          </p:nvPr>
        </p:nvSpPr>
        <p:spPr>
          <a:xfrm>
            <a:off x="481544" y="2210265"/>
            <a:ext cx="4994910" cy="377689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9" hasCustomPrompt="1"/>
          </p:nvPr>
        </p:nvSpPr>
        <p:spPr>
          <a:xfrm>
            <a:off x="518159" y="2211611"/>
            <a:ext cx="3691077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1</a:t>
            </a:r>
            <a:endParaRPr lang="en-US" dirty="0"/>
          </a:p>
        </p:txBody>
      </p:sp>
      <p:sp>
        <p:nvSpPr>
          <p:cNvPr id="25" name="Content Placeholder 23"/>
          <p:cNvSpPr>
            <a:spLocks noGrp="1"/>
          </p:cNvSpPr>
          <p:nvPr>
            <p:ph sz="quarter" idx="20" hasCustomPrompt="1"/>
          </p:nvPr>
        </p:nvSpPr>
        <p:spPr>
          <a:xfrm>
            <a:off x="497839" y="2487278"/>
            <a:ext cx="3691077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6" name="Content Placeholder 21"/>
          <p:cNvSpPr>
            <a:spLocks noGrp="1"/>
          </p:cNvSpPr>
          <p:nvPr>
            <p:ph sz="quarter" idx="21"/>
          </p:nvPr>
        </p:nvSpPr>
        <p:spPr>
          <a:xfrm>
            <a:off x="5642610" y="2197187"/>
            <a:ext cx="4994910" cy="377689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23"/>
          <p:cNvSpPr>
            <a:spLocks noGrp="1"/>
          </p:cNvSpPr>
          <p:nvPr>
            <p:ph sz="quarter" idx="22" hasCustomPrompt="1"/>
          </p:nvPr>
        </p:nvSpPr>
        <p:spPr>
          <a:xfrm>
            <a:off x="5679225" y="2198533"/>
            <a:ext cx="3691077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2</a:t>
            </a:r>
            <a:endParaRPr lang="en-US" dirty="0"/>
          </a:p>
        </p:txBody>
      </p:sp>
      <p:sp>
        <p:nvSpPr>
          <p:cNvPr id="28" name="Content Placeholder 23"/>
          <p:cNvSpPr>
            <a:spLocks noGrp="1"/>
          </p:cNvSpPr>
          <p:nvPr>
            <p:ph sz="quarter" idx="23" hasCustomPrompt="1"/>
          </p:nvPr>
        </p:nvSpPr>
        <p:spPr>
          <a:xfrm>
            <a:off x="5658905" y="2474200"/>
            <a:ext cx="3691077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24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98475" y="1203325"/>
            <a:ext cx="10120313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3 Sec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cxnSp>
        <p:nvCxnSpPr>
          <p:cNvPr id="3" name="直線コネクタ 2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8"/>
          </p:nvPr>
        </p:nvSpPr>
        <p:spPr>
          <a:xfrm>
            <a:off x="481545" y="2210265"/>
            <a:ext cx="3314700" cy="384801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9" hasCustomPrompt="1"/>
          </p:nvPr>
        </p:nvSpPr>
        <p:spPr>
          <a:xfrm>
            <a:off x="518160" y="2211611"/>
            <a:ext cx="3218078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1</a:t>
            </a:r>
            <a:endParaRPr lang="en-US" dirty="0"/>
          </a:p>
        </p:txBody>
      </p:sp>
      <p:sp>
        <p:nvSpPr>
          <p:cNvPr id="25" name="Content Placeholder 23"/>
          <p:cNvSpPr>
            <a:spLocks noGrp="1"/>
          </p:cNvSpPr>
          <p:nvPr>
            <p:ph sz="quarter" idx="20" hasCustomPrompt="1"/>
          </p:nvPr>
        </p:nvSpPr>
        <p:spPr>
          <a:xfrm>
            <a:off x="497840" y="2487278"/>
            <a:ext cx="3218078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6" name="Content Placeholder 21"/>
          <p:cNvSpPr>
            <a:spLocks noGrp="1"/>
          </p:cNvSpPr>
          <p:nvPr>
            <p:ph sz="quarter" idx="21"/>
          </p:nvPr>
        </p:nvSpPr>
        <p:spPr>
          <a:xfrm>
            <a:off x="3966211" y="2197187"/>
            <a:ext cx="3314700" cy="384801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23"/>
          <p:cNvSpPr>
            <a:spLocks noGrp="1"/>
          </p:cNvSpPr>
          <p:nvPr>
            <p:ph sz="quarter" idx="22" hasCustomPrompt="1"/>
          </p:nvPr>
        </p:nvSpPr>
        <p:spPr>
          <a:xfrm>
            <a:off x="4002826" y="2198533"/>
            <a:ext cx="3218078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2</a:t>
            </a:r>
            <a:endParaRPr lang="en-US" dirty="0"/>
          </a:p>
        </p:txBody>
      </p:sp>
      <p:sp>
        <p:nvSpPr>
          <p:cNvPr id="28" name="Content Placeholder 23"/>
          <p:cNvSpPr>
            <a:spLocks noGrp="1"/>
          </p:cNvSpPr>
          <p:nvPr>
            <p:ph sz="quarter" idx="23" hasCustomPrompt="1"/>
          </p:nvPr>
        </p:nvSpPr>
        <p:spPr>
          <a:xfrm>
            <a:off x="3982506" y="2474200"/>
            <a:ext cx="3218078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9" name="Content Placeholder 21"/>
          <p:cNvSpPr>
            <a:spLocks noGrp="1"/>
          </p:cNvSpPr>
          <p:nvPr>
            <p:ph sz="quarter" idx="24"/>
          </p:nvPr>
        </p:nvSpPr>
        <p:spPr>
          <a:xfrm>
            <a:off x="7450877" y="2197187"/>
            <a:ext cx="3314700" cy="384801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23"/>
          <p:cNvSpPr>
            <a:spLocks noGrp="1"/>
          </p:cNvSpPr>
          <p:nvPr>
            <p:ph sz="quarter" idx="25" hasCustomPrompt="1"/>
          </p:nvPr>
        </p:nvSpPr>
        <p:spPr>
          <a:xfrm>
            <a:off x="7487492" y="2198533"/>
            <a:ext cx="3218078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3</a:t>
            </a:r>
            <a:endParaRPr lang="en-US" dirty="0"/>
          </a:p>
        </p:txBody>
      </p:sp>
      <p:sp>
        <p:nvSpPr>
          <p:cNvPr id="31" name="Content Placeholder 23"/>
          <p:cNvSpPr>
            <a:spLocks noGrp="1"/>
          </p:cNvSpPr>
          <p:nvPr>
            <p:ph sz="quarter" idx="26" hasCustomPrompt="1"/>
          </p:nvPr>
        </p:nvSpPr>
        <p:spPr>
          <a:xfrm>
            <a:off x="7467172" y="2474200"/>
            <a:ext cx="3218078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27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98475" y="1203325"/>
            <a:ext cx="10120313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90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0" indent="-406400" algn="l" defTabSz="914400" rtl="0" eaLnBrk="1" latinLnBrk="0" hangingPunct="1">
        <a:lnSpc>
          <a:spcPct val="114000"/>
        </a:lnSpc>
        <a:spcBef>
          <a:spcPts val="0"/>
        </a:spcBef>
        <a:buClr>
          <a:srgbClr val="3E9288"/>
        </a:buClr>
        <a:buFont typeface="System Font Regular"/>
        <a:buChar char="●"/>
        <a:defRPr sz="20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6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4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2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1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microsoft.com/office/2007/relationships/media" Target="../media/media3.mov"/><Relationship Id="rId1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hyperlink" Target="https://github.com/ShoAkamine/whisper_worksho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hyperlink" Target="https://doi.org/10.48550/arXiv.2212.04356" TargetMode="External"/><Relationship Id="rId3" Type="http://schemas.openxmlformats.org/officeDocument/2006/relationships/hyperlink" Target="https://aclanthology.org/2022.konvens-1.16" TargetMode="External"/><Relationship Id="rId2" Type="http://schemas.openxmlformats.org/officeDocument/2006/relationships/hyperlink" Target="https://doi.org/10.18653/v1/2023.sigdial-1.45" TargetMode="External"/><Relationship Id="rId1" Type="http://schemas.openxmlformats.org/officeDocument/2006/relationships/hyperlink" Target="https://doi.org/10.21437/Interspeech.2023-7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.sv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.sv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10063" y="2723525"/>
            <a:ext cx="6672262" cy="2165547"/>
          </a:xfrm>
        </p:spPr>
        <p:txBody>
          <a:bodyPr>
            <a:normAutofit/>
          </a:bodyPr>
          <a:lstStyle/>
          <a:p>
            <a:r>
              <a:rPr lang="en-US" dirty="0"/>
              <a:t>Using Whisper for automatic speech transcription</a:t>
            </a:r>
            <a:br>
              <a:rPr lang="en-US" dirty="0"/>
            </a:br>
            <a:endParaRPr lang="en-US" sz="1600" dirty="0"/>
          </a:p>
          <a:p>
            <a:br>
              <a:rPr lang="en-US" sz="1600" b="0" dirty="0"/>
            </a:br>
            <a:r>
              <a:rPr lang="en-US" sz="1600" b="0" dirty="0"/>
              <a:t>IMPRS Conference 2024 – June 6 &amp; 7, 2024 </a:t>
            </a:r>
            <a:endParaRPr lang="en-US" sz="16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10062" y="4889073"/>
            <a:ext cx="6878495" cy="346749"/>
          </a:xfrm>
        </p:spPr>
        <p:txBody>
          <a:bodyPr>
            <a:noAutofit/>
          </a:bodyPr>
          <a:lstStyle/>
          <a:p>
            <a:r>
              <a:rPr lang="en-US" sz="1600" dirty="0"/>
              <a:t>Sho Akamine, Christina Papoutsi, Franziska Schulz</a:t>
            </a:r>
            <a:endParaRPr lang="en-US" sz="1600" dirty="0"/>
          </a:p>
        </p:txBody>
      </p:sp>
      <p:pic>
        <p:nvPicPr>
          <p:cNvPr id="9" name="Picture Placeholder 8" descr="Logo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l="85" r="85"/>
          <a:stretch>
            <a:fillRect/>
          </a:stretch>
        </p:blipFill>
        <p:spPr/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aseline="0" dirty="0"/>
              <a:t>Max Planck Institute for Psycholinguistics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(subtitles)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6" name="subtitles_example_small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17370" y="1561465"/>
            <a:ext cx="8557895" cy="4813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Introduction to Whisper</a:t>
            </a:r>
            <a:endParaRPr lang="en-US" sz="40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Whisper?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Whisper can transcribe 100 different languages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Tends to be more accurate than other ASR models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Comes with 5 different model sizes</a:t>
            </a:r>
            <a:r>
              <a:rPr lang="en-US" baseline="30000" dirty="0"/>
              <a:t>2</a:t>
            </a:r>
            <a:endParaRPr lang="en-US" baseline="30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>
          <a:xfrm>
            <a:off x="497840" y="6237951"/>
            <a:ext cx="10121582" cy="315249"/>
          </a:xfrm>
        </p:spPr>
        <p:txBody>
          <a:bodyPr>
            <a:normAutofit/>
          </a:bodyPr>
          <a:lstStyle/>
          <a:p>
            <a:r>
              <a:rPr lang="en-US" sz="1200" dirty="0"/>
              <a:t>1. Radford et al. (2022); 2. https://github.com/openai/whisper/tree/main</a:t>
            </a:r>
            <a:endParaRPr lang="en-US" sz="1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98476" y="1203325"/>
            <a:ext cx="10120946" cy="819150"/>
          </a:xfrm>
        </p:spPr>
        <p:txBody>
          <a:bodyPr>
            <a:normAutofit/>
          </a:bodyPr>
          <a:lstStyle/>
          <a:p>
            <a:r>
              <a:rPr lang="en-GB" dirty="0"/>
              <a:t>A general-purpose speech recognition model from </a:t>
            </a:r>
            <a:r>
              <a:rPr lang="en-GB" dirty="0" err="1"/>
              <a:t>OpenAI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434" y="4056600"/>
            <a:ext cx="6705114" cy="1887034"/>
          </a:xfrm>
          <a:prstGeom prst="rect">
            <a:avLst/>
          </a:prstGeom>
        </p:spPr>
      </p:pic>
      <p:pic>
        <p:nvPicPr>
          <p:cNvPr id="10" name="Graphic 9" descr="Arrow Straigh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678667" y="4854547"/>
            <a:ext cx="1011507" cy="608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7783864" y="4345144"/>
            <a:ext cx="8011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7806212" y="5650309"/>
            <a:ext cx="8011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 descr="Arrow Straigh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650117" y="4846523"/>
            <a:ext cx="1011507" cy="608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auto">
          <a:xfrm>
            <a:off x="8472792" y="4350580"/>
            <a:ext cx="13661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accuracy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8512824" y="5659127"/>
            <a:ext cx="14403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can we use Whisper for?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hours on speech transcription!!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 annotation for sentence, word, and character levels (with </a:t>
            </a:r>
            <a:r>
              <a:rPr lang="en-US" dirty="0" err="1"/>
              <a:t>WhisperX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phonetic transcription (WhisperX + WebMAUS)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Transcribe languages you don’t speak (always have L1 speakers check)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GB" dirty="0"/>
              <a:t>We can use Whisper to transcribe speech automatically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are the limitations?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Although transcription accuracy is high, it’s not perfect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 </a:t>
            </a:r>
            <a:r>
              <a:rPr lang="ja-JP" alt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→ </a:t>
            </a:r>
            <a:r>
              <a:rPr lang="en-US" sz="2000" dirty="0">
                <a:solidFill>
                  <a:schemeClr val="accent2"/>
                </a:solidFill>
              </a:rPr>
              <a:t>Always check and revise the transcript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r>
              <a:rPr lang="en-US" dirty="0"/>
              <a:t>Whisper (or any ASR models) can’t handle speech overlaps well</a:t>
            </a:r>
            <a:r>
              <a:rPr lang="en-US" baseline="30000" dirty="0"/>
              <a:t>1</a:t>
            </a:r>
            <a:endParaRPr lang="en-US" baseline="30000" dirty="0"/>
          </a:p>
          <a:p>
            <a:pPr marL="457200" lvl="1" indent="0">
              <a:buNone/>
            </a:pPr>
            <a:r>
              <a:rPr lang="ja-JP" alt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 → </a:t>
            </a:r>
            <a:r>
              <a:rPr lang="en-US" sz="2000" dirty="0">
                <a:solidFill>
                  <a:schemeClr val="accent2"/>
                </a:solidFill>
              </a:rPr>
              <a:t>Record each speaker separately (one file, one speaker)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/>
          </a:p>
          <a:p>
            <a:r>
              <a:rPr lang="en-US" dirty="0"/>
              <a:t>Whisper (or any ASR models) don’t transcribe conversational words (e.g., backchannels, fillers)</a:t>
            </a:r>
            <a:r>
              <a:rPr lang="en-US" baseline="30000" dirty="0"/>
              <a:t>1,2</a:t>
            </a:r>
            <a:endParaRPr lang="en-US" baseline="30000" dirty="0"/>
          </a:p>
          <a:p>
            <a:endParaRPr lang="en-US" dirty="0"/>
          </a:p>
          <a:p>
            <a:r>
              <a:rPr lang="en-US" dirty="0"/>
              <a:t>Timestamps aren’t very accurate</a:t>
            </a:r>
            <a:endParaRPr lang="en-US" dirty="0"/>
          </a:p>
          <a:p>
            <a:pPr marL="457200" lvl="1" indent="0">
              <a:buNone/>
            </a:pPr>
            <a:r>
              <a:rPr lang="ja-JP" alt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 </a:t>
            </a:r>
            <a:r>
              <a:rPr lang="ja-JP" altLang="en-US" sz="2000" dirty="0">
                <a:solidFill>
                  <a:schemeClr val="accent2"/>
                </a:solidFill>
              </a:rPr>
              <a:t>→ </a:t>
            </a:r>
            <a:r>
              <a:rPr lang="en-US" altLang="ja-JP" sz="2000" dirty="0">
                <a:solidFill>
                  <a:schemeClr val="accent2"/>
                </a:solidFill>
              </a:rPr>
              <a:t>Use </a:t>
            </a:r>
            <a:r>
              <a:rPr lang="en-US" altLang="ja-JP" sz="2000" dirty="0" err="1">
                <a:solidFill>
                  <a:schemeClr val="accent2"/>
                </a:solidFill>
              </a:rPr>
              <a:t>WhisperX (optionally together with WebMAUS)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Whisper isn’t perfect, and timestamps aren’t very accurate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8"/>
          </p:nvPr>
        </p:nvSpPr>
        <p:spPr>
          <a:xfrm>
            <a:off x="497840" y="6237951"/>
            <a:ext cx="10121582" cy="315249"/>
          </a:xfrm>
        </p:spPr>
        <p:txBody>
          <a:bodyPr>
            <a:normAutofit/>
          </a:bodyPr>
          <a:lstStyle/>
          <a:p>
            <a:r>
              <a:rPr lang="en-US" sz="1200" dirty="0"/>
              <a:t>1. </a:t>
            </a:r>
            <a:r>
              <a:rPr lang="en-US" sz="1200" dirty="0" err="1"/>
              <a:t>Liesenfeld</a:t>
            </a:r>
            <a:r>
              <a:rPr lang="en-US" sz="1200" dirty="0"/>
              <a:t>, Lopez, &amp; </a:t>
            </a:r>
            <a:r>
              <a:rPr lang="en-US" sz="1200" dirty="0" err="1"/>
              <a:t>Dingemanse</a:t>
            </a:r>
            <a:r>
              <a:rPr lang="en-US" sz="1200" dirty="0"/>
              <a:t> (2023); 2. Lopez, </a:t>
            </a:r>
            <a:r>
              <a:rPr lang="en-US" sz="1200" dirty="0" err="1"/>
              <a:t>Liesenfeld</a:t>
            </a:r>
            <a:r>
              <a:rPr lang="en-US" sz="1200" dirty="0"/>
              <a:t>, &amp; </a:t>
            </a:r>
            <a:r>
              <a:rPr lang="en-US" sz="1200" dirty="0" err="1"/>
              <a:t>Dingemanse</a:t>
            </a:r>
            <a:r>
              <a:rPr lang="en-US" sz="1200" dirty="0"/>
              <a:t> (2022)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solve issues on inaccurate timestamps?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7840" y="4135029"/>
            <a:ext cx="9733280" cy="2043599"/>
          </a:xfrm>
        </p:spPr>
        <p:txBody>
          <a:bodyPr>
            <a:normAutofit/>
          </a:bodyPr>
          <a:lstStyle/>
          <a:p>
            <a:r>
              <a:rPr lang="en-US" dirty="0"/>
              <a:t>4-5 times faster than original Whisper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Provide accurate timestamps using wav2vec2 forced alignment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Provide annotation for sentence, word, and character levels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 err="1"/>
              <a:t>WhisperX</a:t>
            </a:r>
            <a:r>
              <a:rPr lang="en-GB" dirty="0"/>
              <a:t> offers more accurate timestamps and is faster!!</a:t>
            </a:r>
            <a:endParaRPr lang="en-US" dirty="0"/>
          </a:p>
        </p:txBody>
      </p:sp>
      <p:pic>
        <p:nvPicPr>
          <p:cNvPr id="3074" name="Picture 2" descr="whisperx-arch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38" y="2199640"/>
            <a:ext cx="8148680" cy="167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/>
          <p:cNvSpPr>
            <a:spLocks noGrp="1"/>
          </p:cNvSpPr>
          <p:nvPr>
            <p:ph idx="18"/>
          </p:nvPr>
        </p:nvSpPr>
        <p:spPr>
          <a:xfrm>
            <a:off x="497840" y="6237951"/>
            <a:ext cx="10121582" cy="315249"/>
          </a:xfrm>
        </p:spPr>
        <p:txBody>
          <a:bodyPr>
            <a:normAutofit/>
          </a:bodyPr>
          <a:lstStyle/>
          <a:p>
            <a:r>
              <a:rPr lang="en-US" sz="1200" dirty="0"/>
              <a:t>Bain et al. (2023)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long does it take for Whisper to transcribe speech?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5987" y="1627414"/>
            <a:ext cx="624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Audio duration: </a:t>
            </a:r>
            <a:r>
              <a:rPr lang="en-US" sz="2000" b="1" dirty="0"/>
              <a:t>21m 38s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/>
          <a:srcRect t="2383"/>
          <a:stretch>
            <a:fillRect/>
          </a:stretch>
        </p:blipFill>
        <p:spPr>
          <a:xfrm>
            <a:off x="5526858" y="2793711"/>
            <a:ext cx="3515646" cy="1915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07" y="2793712"/>
            <a:ext cx="3331167" cy="19158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231446" y="2374949"/>
            <a:ext cx="19420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CPU only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271751" y="2374949"/>
            <a:ext cx="19420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CPU + GPU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60828" y="5230586"/>
            <a:ext cx="9732060" cy="819150"/>
          </a:xfrm>
        </p:spPr>
        <p:txBody>
          <a:bodyPr/>
          <a:lstStyle/>
          <a:p>
            <a:pPr algn="ctr"/>
            <a:r>
              <a:rPr lang="en-US" dirty="0"/>
              <a:t>CPU + GPU is more than 10x faster than CPU only!!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014917" y="2793711"/>
            <a:ext cx="1205713" cy="40264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54705" y="3673784"/>
            <a:ext cx="38646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466" y="3706152"/>
            <a:ext cx="53542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136461" y="2806994"/>
            <a:ext cx="685126" cy="40264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36461" y="2820277"/>
            <a:ext cx="685126" cy="40264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Is it safe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locally (no need to upload video/audio files)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Other similar web-based platforms (e.g., </a:t>
            </a:r>
            <a:r>
              <a:rPr lang="en-US" dirty="0" err="1">
                <a:solidFill>
                  <a:schemeClr val="tx1"/>
                </a:solidFill>
              </a:rPr>
              <a:t>WebMOUS</a:t>
            </a:r>
            <a:r>
              <a:rPr lang="en-US" dirty="0">
                <a:solidFill>
                  <a:schemeClr val="tx1"/>
                </a:solidFill>
              </a:rPr>
              <a:t>) require you to upload media files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in doubt, ask the data protection officer at your institute!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Yes! (at least safer than other web-based platforms)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170115" y="3100345"/>
            <a:ext cx="9732060" cy="819150"/>
          </a:xfrm>
        </p:spPr>
        <p:txBody>
          <a:bodyPr/>
          <a:lstStyle/>
          <a:p>
            <a:r>
              <a:rPr lang="en-GB" dirty="0"/>
              <a:t>Whisper(X) can speed up the speech transcription for free!!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Hands-on session</a:t>
            </a:r>
            <a:endParaRPr lang="en-US" sz="4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7840" y="1723605"/>
            <a:ext cx="9733280" cy="4301276"/>
          </a:xfrm>
        </p:spPr>
        <p:txBody>
          <a:bodyPr/>
          <a:lstStyle/>
          <a:p>
            <a:r>
              <a:rPr lang="en-US" dirty="0"/>
              <a:t>Introduction to Whisper</a:t>
            </a:r>
            <a:endParaRPr lang="en-US" dirty="0"/>
          </a:p>
          <a:p>
            <a:pPr lvl="1"/>
            <a:r>
              <a:rPr lang="en-US" dirty="0"/>
              <a:t>What is Whisper?</a:t>
            </a:r>
            <a:endParaRPr lang="en-US" dirty="0"/>
          </a:p>
          <a:p>
            <a:pPr lvl="1"/>
            <a:r>
              <a:rPr lang="en-US" dirty="0"/>
              <a:t>What is it useful for?</a:t>
            </a:r>
            <a:endParaRPr lang="en-US" dirty="0"/>
          </a:p>
          <a:p>
            <a:pPr lvl="1"/>
            <a:r>
              <a:rPr lang="en-US" dirty="0"/>
              <a:t>Limitations</a:t>
            </a:r>
            <a:endParaRPr lang="en-US" dirty="0"/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WhisperX</a:t>
            </a:r>
            <a:endParaRPr lang="en-US" dirty="0"/>
          </a:p>
          <a:p>
            <a:pPr lvl="1"/>
            <a:r>
              <a:rPr lang="en-US" dirty="0"/>
              <a:t>How long does it take to run Whisper?</a:t>
            </a:r>
            <a:endParaRPr lang="en-US" dirty="0"/>
          </a:p>
          <a:p>
            <a:endParaRPr lang="en-US" dirty="0"/>
          </a:p>
          <a:p>
            <a:r>
              <a:rPr lang="en-US" dirty="0"/>
              <a:t>Overview of the pipeline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Hands-on session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download the materials?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736375" y="1642683"/>
            <a:ext cx="6133763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9" name="Oval 8"/>
          <p:cNvSpPr/>
          <p:nvPr/>
        </p:nvSpPr>
        <p:spPr>
          <a:xfrm>
            <a:off x="946769" y="1804803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2291" y="1844984"/>
            <a:ext cx="61337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Navigate to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https://github.com/ShoAkamine/whisper_workshop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736375" y="2517612"/>
            <a:ext cx="4758117" cy="3527142"/>
          </a:xfrm>
          <a:custGeom>
            <a:avLst/>
            <a:gdLst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2932527 h 3519047"/>
              <a:gd name="connsiteX5" fmla="*/ 4171597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-1" fmla="*/ 0 w 4758117"/>
              <a:gd name="connsiteY0-2" fmla="*/ 586520 h 3519047"/>
              <a:gd name="connsiteX1-3" fmla="*/ 586520 w 4758117"/>
              <a:gd name="connsiteY1-4" fmla="*/ 0 h 3519047"/>
              <a:gd name="connsiteX2-5" fmla="*/ 4171597 w 4758117"/>
              <a:gd name="connsiteY2-6" fmla="*/ 0 h 3519047"/>
              <a:gd name="connsiteX3-7" fmla="*/ 4758117 w 4758117"/>
              <a:gd name="connsiteY3-8" fmla="*/ 586520 h 3519047"/>
              <a:gd name="connsiteX4-9" fmla="*/ 4758117 w 4758117"/>
              <a:gd name="connsiteY4-10" fmla="*/ 2932527 h 3519047"/>
              <a:gd name="connsiteX5-11" fmla="*/ 4422451 w 4758117"/>
              <a:gd name="connsiteY5-12" fmla="*/ 3519047 h 3519047"/>
              <a:gd name="connsiteX6-13" fmla="*/ 586520 w 4758117"/>
              <a:gd name="connsiteY6-14" fmla="*/ 3519047 h 3519047"/>
              <a:gd name="connsiteX7-15" fmla="*/ 0 w 4758117"/>
              <a:gd name="connsiteY7-16" fmla="*/ 2932527 h 3519047"/>
              <a:gd name="connsiteX8-17" fmla="*/ 0 w 4758117"/>
              <a:gd name="connsiteY8-18" fmla="*/ 586520 h 3519047"/>
              <a:gd name="connsiteX0-19" fmla="*/ 0 w 4758117"/>
              <a:gd name="connsiteY0-20" fmla="*/ 586520 h 3519047"/>
              <a:gd name="connsiteX1-21" fmla="*/ 586520 w 4758117"/>
              <a:gd name="connsiteY1-22" fmla="*/ 0 h 3519047"/>
              <a:gd name="connsiteX2-23" fmla="*/ 4171597 w 4758117"/>
              <a:gd name="connsiteY2-24" fmla="*/ 0 h 3519047"/>
              <a:gd name="connsiteX3-25" fmla="*/ 4758117 w 4758117"/>
              <a:gd name="connsiteY3-26" fmla="*/ 586520 h 3519047"/>
              <a:gd name="connsiteX4-27" fmla="*/ 4758117 w 4758117"/>
              <a:gd name="connsiteY4-28" fmla="*/ 3078184 h 3519047"/>
              <a:gd name="connsiteX5-29" fmla="*/ 4422451 w 4758117"/>
              <a:gd name="connsiteY5-30" fmla="*/ 3519047 h 3519047"/>
              <a:gd name="connsiteX6-31" fmla="*/ 586520 w 4758117"/>
              <a:gd name="connsiteY6-32" fmla="*/ 3519047 h 3519047"/>
              <a:gd name="connsiteX7-33" fmla="*/ 0 w 4758117"/>
              <a:gd name="connsiteY7-34" fmla="*/ 2932527 h 3519047"/>
              <a:gd name="connsiteX8-35" fmla="*/ 0 w 4758117"/>
              <a:gd name="connsiteY8-36" fmla="*/ 586520 h 3519047"/>
              <a:gd name="connsiteX0-37" fmla="*/ 0 w 4758117"/>
              <a:gd name="connsiteY0-38" fmla="*/ 586520 h 3519111"/>
              <a:gd name="connsiteX1-39" fmla="*/ 586520 w 4758117"/>
              <a:gd name="connsiteY1-40" fmla="*/ 0 h 3519111"/>
              <a:gd name="connsiteX2-41" fmla="*/ 4171597 w 4758117"/>
              <a:gd name="connsiteY2-42" fmla="*/ 0 h 3519111"/>
              <a:gd name="connsiteX3-43" fmla="*/ 4758117 w 4758117"/>
              <a:gd name="connsiteY3-44" fmla="*/ 586520 h 3519111"/>
              <a:gd name="connsiteX4-45" fmla="*/ 4758117 w 4758117"/>
              <a:gd name="connsiteY4-46" fmla="*/ 3078184 h 3519111"/>
              <a:gd name="connsiteX5-47" fmla="*/ 4422451 w 4758117"/>
              <a:gd name="connsiteY5-48" fmla="*/ 3519047 h 3519111"/>
              <a:gd name="connsiteX6-49" fmla="*/ 586520 w 4758117"/>
              <a:gd name="connsiteY6-50" fmla="*/ 3519047 h 3519111"/>
              <a:gd name="connsiteX7-51" fmla="*/ 0 w 4758117"/>
              <a:gd name="connsiteY7-52" fmla="*/ 3207656 h 3519111"/>
              <a:gd name="connsiteX8-53" fmla="*/ 0 w 4758117"/>
              <a:gd name="connsiteY8-54" fmla="*/ 586520 h 3519111"/>
              <a:gd name="connsiteX0-55" fmla="*/ 0 w 4758117"/>
              <a:gd name="connsiteY0-56" fmla="*/ 586520 h 3527142"/>
              <a:gd name="connsiteX1-57" fmla="*/ 586520 w 4758117"/>
              <a:gd name="connsiteY1-58" fmla="*/ 0 h 3527142"/>
              <a:gd name="connsiteX2-59" fmla="*/ 4171597 w 4758117"/>
              <a:gd name="connsiteY2-60" fmla="*/ 0 h 3527142"/>
              <a:gd name="connsiteX3-61" fmla="*/ 4758117 w 4758117"/>
              <a:gd name="connsiteY3-62" fmla="*/ 586520 h 3527142"/>
              <a:gd name="connsiteX4-63" fmla="*/ 4758117 w 4758117"/>
              <a:gd name="connsiteY4-64" fmla="*/ 3078184 h 3527142"/>
              <a:gd name="connsiteX5-65" fmla="*/ 4422451 w 4758117"/>
              <a:gd name="connsiteY5-66" fmla="*/ 3519047 h 3527142"/>
              <a:gd name="connsiteX6-67" fmla="*/ 424679 w 4758117"/>
              <a:gd name="connsiteY6-68" fmla="*/ 3527139 h 3527142"/>
              <a:gd name="connsiteX7-69" fmla="*/ 0 w 4758117"/>
              <a:gd name="connsiteY7-70" fmla="*/ 3207656 h 3527142"/>
              <a:gd name="connsiteX8-71" fmla="*/ 0 w 4758117"/>
              <a:gd name="connsiteY8-72" fmla="*/ 586520 h 3527142"/>
              <a:gd name="connsiteX0-73" fmla="*/ 8092 w 4758117"/>
              <a:gd name="connsiteY0-74" fmla="*/ 400403 h 3527142"/>
              <a:gd name="connsiteX1-75" fmla="*/ 586520 w 4758117"/>
              <a:gd name="connsiteY1-76" fmla="*/ 0 h 3527142"/>
              <a:gd name="connsiteX2-77" fmla="*/ 4171597 w 4758117"/>
              <a:gd name="connsiteY2-78" fmla="*/ 0 h 3527142"/>
              <a:gd name="connsiteX3-79" fmla="*/ 4758117 w 4758117"/>
              <a:gd name="connsiteY3-80" fmla="*/ 586520 h 3527142"/>
              <a:gd name="connsiteX4-81" fmla="*/ 4758117 w 4758117"/>
              <a:gd name="connsiteY4-82" fmla="*/ 3078184 h 3527142"/>
              <a:gd name="connsiteX5-83" fmla="*/ 4422451 w 4758117"/>
              <a:gd name="connsiteY5-84" fmla="*/ 3519047 h 3527142"/>
              <a:gd name="connsiteX6-85" fmla="*/ 424679 w 4758117"/>
              <a:gd name="connsiteY6-86" fmla="*/ 3527139 h 3527142"/>
              <a:gd name="connsiteX7-87" fmla="*/ 0 w 4758117"/>
              <a:gd name="connsiteY7-88" fmla="*/ 3207656 h 3527142"/>
              <a:gd name="connsiteX8-89" fmla="*/ 8092 w 4758117"/>
              <a:gd name="connsiteY8-90" fmla="*/ 400403 h 3527142"/>
              <a:gd name="connsiteX0-91" fmla="*/ 8092 w 4758117"/>
              <a:gd name="connsiteY0-92" fmla="*/ 400403 h 3527142"/>
              <a:gd name="connsiteX1-93" fmla="*/ 400403 w 4758117"/>
              <a:gd name="connsiteY1-94" fmla="*/ 8092 h 3527142"/>
              <a:gd name="connsiteX2-95" fmla="*/ 4171597 w 4758117"/>
              <a:gd name="connsiteY2-96" fmla="*/ 0 h 3527142"/>
              <a:gd name="connsiteX3-97" fmla="*/ 4758117 w 4758117"/>
              <a:gd name="connsiteY3-98" fmla="*/ 586520 h 3527142"/>
              <a:gd name="connsiteX4-99" fmla="*/ 4758117 w 4758117"/>
              <a:gd name="connsiteY4-100" fmla="*/ 3078184 h 3527142"/>
              <a:gd name="connsiteX5-101" fmla="*/ 4422451 w 4758117"/>
              <a:gd name="connsiteY5-102" fmla="*/ 3519047 h 3527142"/>
              <a:gd name="connsiteX6-103" fmla="*/ 424679 w 4758117"/>
              <a:gd name="connsiteY6-104" fmla="*/ 3527139 h 3527142"/>
              <a:gd name="connsiteX7-105" fmla="*/ 0 w 4758117"/>
              <a:gd name="connsiteY7-106" fmla="*/ 3207656 h 3527142"/>
              <a:gd name="connsiteX8-107" fmla="*/ 8092 w 4758117"/>
              <a:gd name="connsiteY8-108" fmla="*/ 400403 h 3527142"/>
              <a:gd name="connsiteX0-109" fmla="*/ 8092 w 4758117"/>
              <a:gd name="connsiteY0-110" fmla="*/ 392311 h 3519050"/>
              <a:gd name="connsiteX1-111" fmla="*/ 400403 w 4758117"/>
              <a:gd name="connsiteY1-112" fmla="*/ 0 h 3519050"/>
              <a:gd name="connsiteX2-113" fmla="*/ 4325345 w 4758117"/>
              <a:gd name="connsiteY2-114" fmla="*/ 0 h 3519050"/>
              <a:gd name="connsiteX3-115" fmla="*/ 4758117 w 4758117"/>
              <a:gd name="connsiteY3-116" fmla="*/ 578428 h 3519050"/>
              <a:gd name="connsiteX4-117" fmla="*/ 4758117 w 4758117"/>
              <a:gd name="connsiteY4-118" fmla="*/ 3070092 h 3519050"/>
              <a:gd name="connsiteX5-119" fmla="*/ 4422451 w 4758117"/>
              <a:gd name="connsiteY5-120" fmla="*/ 3510955 h 3519050"/>
              <a:gd name="connsiteX6-121" fmla="*/ 424679 w 4758117"/>
              <a:gd name="connsiteY6-122" fmla="*/ 3519047 h 3519050"/>
              <a:gd name="connsiteX7-123" fmla="*/ 0 w 4758117"/>
              <a:gd name="connsiteY7-124" fmla="*/ 3199564 h 3519050"/>
              <a:gd name="connsiteX8-125" fmla="*/ 8092 w 4758117"/>
              <a:gd name="connsiteY8-126" fmla="*/ 392311 h 3519050"/>
              <a:gd name="connsiteX0-127" fmla="*/ 8092 w 4758117"/>
              <a:gd name="connsiteY0-128" fmla="*/ 392311 h 3519050"/>
              <a:gd name="connsiteX1-129" fmla="*/ 400403 w 4758117"/>
              <a:gd name="connsiteY1-130" fmla="*/ 0 h 3519050"/>
              <a:gd name="connsiteX2-131" fmla="*/ 4325345 w 4758117"/>
              <a:gd name="connsiteY2-132" fmla="*/ 0 h 3519050"/>
              <a:gd name="connsiteX3-133" fmla="*/ 4758117 w 4758117"/>
              <a:gd name="connsiteY3-134" fmla="*/ 335667 h 3519050"/>
              <a:gd name="connsiteX4-135" fmla="*/ 4758117 w 4758117"/>
              <a:gd name="connsiteY4-136" fmla="*/ 3070092 h 3519050"/>
              <a:gd name="connsiteX5-137" fmla="*/ 4422451 w 4758117"/>
              <a:gd name="connsiteY5-138" fmla="*/ 3510955 h 3519050"/>
              <a:gd name="connsiteX6-139" fmla="*/ 424679 w 4758117"/>
              <a:gd name="connsiteY6-140" fmla="*/ 3519047 h 3519050"/>
              <a:gd name="connsiteX7-141" fmla="*/ 0 w 4758117"/>
              <a:gd name="connsiteY7-142" fmla="*/ 3199564 h 3519050"/>
              <a:gd name="connsiteX8-143" fmla="*/ 8092 w 4758117"/>
              <a:gd name="connsiteY8-144" fmla="*/ 392311 h 3519050"/>
              <a:gd name="connsiteX0-145" fmla="*/ 8092 w 4758117"/>
              <a:gd name="connsiteY0-146" fmla="*/ 400403 h 3527142"/>
              <a:gd name="connsiteX1-147" fmla="*/ 351851 w 4758117"/>
              <a:gd name="connsiteY1-148" fmla="*/ 0 h 3527142"/>
              <a:gd name="connsiteX2-149" fmla="*/ 4325345 w 4758117"/>
              <a:gd name="connsiteY2-150" fmla="*/ 8092 h 3527142"/>
              <a:gd name="connsiteX3-151" fmla="*/ 4758117 w 4758117"/>
              <a:gd name="connsiteY3-152" fmla="*/ 343759 h 3527142"/>
              <a:gd name="connsiteX4-153" fmla="*/ 4758117 w 4758117"/>
              <a:gd name="connsiteY4-154" fmla="*/ 3078184 h 3527142"/>
              <a:gd name="connsiteX5-155" fmla="*/ 4422451 w 4758117"/>
              <a:gd name="connsiteY5-156" fmla="*/ 3519047 h 3527142"/>
              <a:gd name="connsiteX6-157" fmla="*/ 424679 w 4758117"/>
              <a:gd name="connsiteY6-158" fmla="*/ 3527139 h 3527142"/>
              <a:gd name="connsiteX7-159" fmla="*/ 0 w 4758117"/>
              <a:gd name="connsiteY7-160" fmla="*/ 3207656 h 3527142"/>
              <a:gd name="connsiteX8-161" fmla="*/ 8092 w 4758117"/>
              <a:gd name="connsiteY8-162" fmla="*/ 400403 h 35271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758117" h="3527142">
                <a:moveTo>
                  <a:pt x="8092" y="400403"/>
                </a:moveTo>
                <a:cubicBezTo>
                  <a:pt x="8092" y="76477"/>
                  <a:pt x="27925" y="0"/>
                  <a:pt x="351851" y="0"/>
                </a:cubicBezTo>
                <a:lnTo>
                  <a:pt x="4325345" y="8092"/>
                </a:lnTo>
                <a:cubicBezTo>
                  <a:pt x="4649271" y="8092"/>
                  <a:pt x="4758117" y="19833"/>
                  <a:pt x="4758117" y="343759"/>
                </a:cubicBezTo>
                <a:lnTo>
                  <a:pt x="4758117" y="3078184"/>
                </a:lnTo>
                <a:cubicBezTo>
                  <a:pt x="4758117" y="3402110"/>
                  <a:pt x="4746377" y="3519047"/>
                  <a:pt x="4422451" y="3519047"/>
                </a:cubicBezTo>
                <a:lnTo>
                  <a:pt x="424679" y="3527139"/>
                </a:lnTo>
                <a:cubicBezTo>
                  <a:pt x="100753" y="3527139"/>
                  <a:pt x="0" y="3531582"/>
                  <a:pt x="0" y="3207656"/>
                </a:cubicBezTo>
                <a:cubicBezTo>
                  <a:pt x="2697" y="2271905"/>
                  <a:pt x="5395" y="1336154"/>
                  <a:pt x="8092" y="400403"/>
                </a:cubicBezTo>
                <a:close/>
              </a:path>
            </a:pathLst>
          </a:cu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16" name="Oval 15"/>
          <p:cNvSpPr/>
          <p:nvPr/>
        </p:nvSpPr>
        <p:spPr>
          <a:xfrm>
            <a:off x="946769" y="2679732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1432291" y="2719913"/>
            <a:ext cx="36495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Click “Code”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94" y="3262078"/>
            <a:ext cx="4058104" cy="2466946"/>
          </a:xfrm>
          <a:prstGeom prst="rect">
            <a:avLst/>
          </a:prstGeom>
        </p:spPr>
      </p:pic>
      <p:sp>
        <p:nvSpPr>
          <p:cNvPr id="19" name="Rectangle: Rounded Corners 14"/>
          <p:cNvSpPr/>
          <p:nvPr/>
        </p:nvSpPr>
        <p:spPr>
          <a:xfrm>
            <a:off x="5704886" y="2517612"/>
            <a:ext cx="4758117" cy="3527142"/>
          </a:xfrm>
          <a:custGeom>
            <a:avLst/>
            <a:gdLst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2932527 h 3519047"/>
              <a:gd name="connsiteX5" fmla="*/ 4171597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-1" fmla="*/ 0 w 4758117"/>
              <a:gd name="connsiteY0-2" fmla="*/ 586520 h 3519047"/>
              <a:gd name="connsiteX1-3" fmla="*/ 586520 w 4758117"/>
              <a:gd name="connsiteY1-4" fmla="*/ 0 h 3519047"/>
              <a:gd name="connsiteX2-5" fmla="*/ 4171597 w 4758117"/>
              <a:gd name="connsiteY2-6" fmla="*/ 0 h 3519047"/>
              <a:gd name="connsiteX3-7" fmla="*/ 4758117 w 4758117"/>
              <a:gd name="connsiteY3-8" fmla="*/ 586520 h 3519047"/>
              <a:gd name="connsiteX4-9" fmla="*/ 4758117 w 4758117"/>
              <a:gd name="connsiteY4-10" fmla="*/ 2932527 h 3519047"/>
              <a:gd name="connsiteX5-11" fmla="*/ 4422451 w 4758117"/>
              <a:gd name="connsiteY5-12" fmla="*/ 3519047 h 3519047"/>
              <a:gd name="connsiteX6-13" fmla="*/ 586520 w 4758117"/>
              <a:gd name="connsiteY6-14" fmla="*/ 3519047 h 3519047"/>
              <a:gd name="connsiteX7-15" fmla="*/ 0 w 4758117"/>
              <a:gd name="connsiteY7-16" fmla="*/ 2932527 h 3519047"/>
              <a:gd name="connsiteX8-17" fmla="*/ 0 w 4758117"/>
              <a:gd name="connsiteY8-18" fmla="*/ 586520 h 3519047"/>
              <a:gd name="connsiteX0-19" fmla="*/ 0 w 4758117"/>
              <a:gd name="connsiteY0-20" fmla="*/ 586520 h 3519047"/>
              <a:gd name="connsiteX1-21" fmla="*/ 586520 w 4758117"/>
              <a:gd name="connsiteY1-22" fmla="*/ 0 h 3519047"/>
              <a:gd name="connsiteX2-23" fmla="*/ 4171597 w 4758117"/>
              <a:gd name="connsiteY2-24" fmla="*/ 0 h 3519047"/>
              <a:gd name="connsiteX3-25" fmla="*/ 4758117 w 4758117"/>
              <a:gd name="connsiteY3-26" fmla="*/ 586520 h 3519047"/>
              <a:gd name="connsiteX4-27" fmla="*/ 4758117 w 4758117"/>
              <a:gd name="connsiteY4-28" fmla="*/ 3078184 h 3519047"/>
              <a:gd name="connsiteX5-29" fmla="*/ 4422451 w 4758117"/>
              <a:gd name="connsiteY5-30" fmla="*/ 3519047 h 3519047"/>
              <a:gd name="connsiteX6-31" fmla="*/ 586520 w 4758117"/>
              <a:gd name="connsiteY6-32" fmla="*/ 3519047 h 3519047"/>
              <a:gd name="connsiteX7-33" fmla="*/ 0 w 4758117"/>
              <a:gd name="connsiteY7-34" fmla="*/ 2932527 h 3519047"/>
              <a:gd name="connsiteX8-35" fmla="*/ 0 w 4758117"/>
              <a:gd name="connsiteY8-36" fmla="*/ 586520 h 3519047"/>
              <a:gd name="connsiteX0-37" fmla="*/ 0 w 4758117"/>
              <a:gd name="connsiteY0-38" fmla="*/ 586520 h 3519111"/>
              <a:gd name="connsiteX1-39" fmla="*/ 586520 w 4758117"/>
              <a:gd name="connsiteY1-40" fmla="*/ 0 h 3519111"/>
              <a:gd name="connsiteX2-41" fmla="*/ 4171597 w 4758117"/>
              <a:gd name="connsiteY2-42" fmla="*/ 0 h 3519111"/>
              <a:gd name="connsiteX3-43" fmla="*/ 4758117 w 4758117"/>
              <a:gd name="connsiteY3-44" fmla="*/ 586520 h 3519111"/>
              <a:gd name="connsiteX4-45" fmla="*/ 4758117 w 4758117"/>
              <a:gd name="connsiteY4-46" fmla="*/ 3078184 h 3519111"/>
              <a:gd name="connsiteX5-47" fmla="*/ 4422451 w 4758117"/>
              <a:gd name="connsiteY5-48" fmla="*/ 3519047 h 3519111"/>
              <a:gd name="connsiteX6-49" fmla="*/ 586520 w 4758117"/>
              <a:gd name="connsiteY6-50" fmla="*/ 3519047 h 3519111"/>
              <a:gd name="connsiteX7-51" fmla="*/ 0 w 4758117"/>
              <a:gd name="connsiteY7-52" fmla="*/ 3207656 h 3519111"/>
              <a:gd name="connsiteX8-53" fmla="*/ 0 w 4758117"/>
              <a:gd name="connsiteY8-54" fmla="*/ 586520 h 3519111"/>
              <a:gd name="connsiteX0-55" fmla="*/ 0 w 4758117"/>
              <a:gd name="connsiteY0-56" fmla="*/ 586520 h 3527142"/>
              <a:gd name="connsiteX1-57" fmla="*/ 586520 w 4758117"/>
              <a:gd name="connsiteY1-58" fmla="*/ 0 h 3527142"/>
              <a:gd name="connsiteX2-59" fmla="*/ 4171597 w 4758117"/>
              <a:gd name="connsiteY2-60" fmla="*/ 0 h 3527142"/>
              <a:gd name="connsiteX3-61" fmla="*/ 4758117 w 4758117"/>
              <a:gd name="connsiteY3-62" fmla="*/ 586520 h 3527142"/>
              <a:gd name="connsiteX4-63" fmla="*/ 4758117 w 4758117"/>
              <a:gd name="connsiteY4-64" fmla="*/ 3078184 h 3527142"/>
              <a:gd name="connsiteX5-65" fmla="*/ 4422451 w 4758117"/>
              <a:gd name="connsiteY5-66" fmla="*/ 3519047 h 3527142"/>
              <a:gd name="connsiteX6-67" fmla="*/ 424679 w 4758117"/>
              <a:gd name="connsiteY6-68" fmla="*/ 3527139 h 3527142"/>
              <a:gd name="connsiteX7-69" fmla="*/ 0 w 4758117"/>
              <a:gd name="connsiteY7-70" fmla="*/ 3207656 h 3527142"/>
              <a:gd name="connsiteX8-71" fmla="*/ 0 w 4758117"/>
              <a:gd name="connsiteY8-72" fmla="*/ 586520 h 3527142"/>
              <a:gd name="connsiteX0-73" fmla="*/ 8092 w 4758117"/>
              <a:gd name="connsiteY0-74" fmla="*/ 400403 h 3527142"/>
              <a:gd name="connsiteX1-75" fmla="*/ 586520 w 4758117"/>
              <a:gd name="connsiteY1-76" fmla="*/ 0 h 3527142"/>
              <a:gd name="connsiteX2-77" fmla="*/ 4171597 w 4758117"/>
              <a:gd name="connsiteY2-78" fmla="*/ 0 h 3527142"/>
              <a:gd name="connsiteX3-79" fmla="*/ 4758117 w 4758117"/>
              <a:gd name="connsiteY3-80" fmla="*/ 586520 h 3527142"/>
              <a:gd name="connsiteX4-81" fmla="*/ 4758117 w 4758117"/>
              <a:gd name="connsiteY4-82" fmla="*/ 3078184 h 3527142"/>
              <a:gd name="connsiteX5-83" fmla="*/ 4422451 w 4758117"/>
              <a:gd name="connsiteY5-84" fmla="*/ 3519047 h 3527142"/>
              <a:gd name="connsiteX6-85" fmla="*/ 424679 w 4758117"/>
              <a:gd name="connsiteY6-86" fmla="*/ 3527139 h 3527142"/>
              <a:gd name="connsiteX7-87" fmla="*/ 0 w 4758117"/>
              <a:gd name="connsiteY7-88" fmla="*/ 3207656 h 3527142"/>
              <a:gd name="connsiteX8-89" fmla="*/ 8092 w 4758117"/>
              <a:gd name="connsiteY8-90" fmla="*/ 400403 h 3527142"/>
              <a:gd name="connsiteX0-91" fmla="*/ 8092 w 4758117"/>
              <a:gd name="connsiteY0-92" fmla="*/ 400403 h 3527142"/>
              <a:gd name="connsiteX1-93" fmla="*/ 400403 w 4758117"/>
              <a:gd name="connsiteY1-94" fmla="*/ 8092 h 3527142"/>
              <a:gd name="connsiteX2-95" fmla="*/ 4171597 w 4758117"/>
              <a:gd name="connsiteY2-96" fmla="*/ 0 h 3527142"/>
              <a:gd name="connsiteX3-97" fmla="*/ 4758117 w 4758117"/>
              <a:gd name="connsiteY3-98" fmla="*/ 586520 h 3527142"/>
              <a:gd name="connsiteX4-99" fmla="*/ 4758117 w 4758117"/>
              <a:gd name="connsiteY4-100" fmla="*/ 3078184 h 3527142"/>
              <a:gd name="connsiteX5-101" fmla="*/ 4422451 w 4758117"/>
              <a:gd name="connsiteY5-102" fmla="*/ 3519047 h 3527142"/>
              <a:gd name="connsiteX6-103" fmla="*/ 424679 w 4758117"/>
              <a:gd name="connsiteY6-104" fmla="*/ 3527139 h 3527142"/>
              <a:gd name="connsiteX7-105" fmla="*/ 0 w 4758117"/>
              <a:gd name="connsiteY7-106" fmla="*/ 3207656 h 3527142"/>
              <a:gd name="connsiteX8-107" fmla="*/ 8092 w 4758117"/>
              <a:gd name="connsiteY8-108" fmla="*/ 400403 h 3527142"/>
              <a:gd name="connsiteX0-109" fmla="*/ 8092 w 4758117"/>
              <a:gd name="connsiteY0-110" fmla="*/ 392311 h 3519050"/>
              <a:gd name="connsiteX1-111" fmla="*/ 400403 w 4758117"/>
              <a:gd name="connsiteY1-112" fmla="*/ 0 h 3519050"/>
              <a:gd name="connsiteX2-113" fmla="*/ 4325345 w 4758117"/>
              <a:gd name="connsiteY2-114" fmla="*/ 0 h 3519050"/>
              <a:gd name="connsiteX3-115" fmla="*/ 4758117 w 4758117"/>
              <a:gd name="connsiteY3-116" fmla="*/ 578428 h 3519050"/>
              <a:gd name="connsiteX4-117" fmla="*/ 4758117 w 4758117"/>
              <a:gd name="connsiteY4-118" fmla="*/ 3070092 h 3519050"/>
              <a:gd name="connsiteX5-119" fmla="*/ 4422451 w 4758117"/>
              <a:gd name="connsiteY5-120" fmla="*/ 3510955 h 3519050"/>
              <a:gd name="connsiteX6-121" fmla="*/ 424679 w 4758117"/>
              <a:gd name="connsiteY6-122" fmla="*/ 3519047 h 3519050"/>
              <a:gd name="connsiteX7-123" fmla="*/ 0 w 4758117"/>
              <a:gd name="connsiteY7-124" fmla="*/ 3199564 h 3519050"/>
              <a:gd name="connsiteX8-125" fmla="*/ 8092 w 4758117"/>
              <a:gd name="connsiteY8-126" fmla="*/ 392311 h 3519050"/>
              <a:gd name="connsiteX0-127" fmla="*/ 8092 w 4758117"/>
              <a:gd name="connsiteY0-128" fmla="*/ 392311 h 3519050"/>
              <a:gd name="connsiteX1-129" fmla="*/ 400403 w 4758117"/>
              <a:gd name="connsiteY1-130" fmla="*/ 0 h 3519050"/>
              <a:gd name="connsiteX2-131" fmla="*/ 4325345 w 4758117"/>
              <a:gd name="connsiteY2-132" fmla="*/ 0 h 3519050"/>
              <a:gd name="connsiteX3-133" fmla="*/ 4758117 w 4758117"/>
              <a:gd name="connsiteY3-134" fmla="*/ 335667 h 3519050"/>
              <a:gd name="connsiteX4-135" fmla="*/ 4758117 w 4758117"/>
              <a:gd name="connsiteY4-136" fmla="*/ 3070092 h 3519050"/>
              <a:gd name="connsiteX5-137" fmla="*/ 4422451 w 4758117"/>
              <a:gd name="connsiteY5-138" fmla="*/ 3510955 h 3519050"/>
              <a:gd name="connsiteX6-139" fmla="*/ 424679 w 4758117"/>
              <a:gd name="connsiteY6-140" fmla="*/ 3519047 h 3519050"/>
              <a:gd name="connsiteX7-141" fmla="*/ 0 w 4758117"/>
              <a:gd name="connsiteY7-142" fmla="*/ 3199564 h 3519050"/>
              <a:gd name="connsiteX8-143" fmla="*/ 8092 w 4758117"/>
              <a:gd name="connsiteY8-144" fmla="*/ 392311 h 3519050"/>
              <a:gd name="connsiteX0-145" fmla="*/ 8092 w 4758117"/>
              <a:gd name="connsiteY0-146" fmla="*/ 400403 h 3527142"/>
              <a:gd name="connsiteX1-147" fmla="*/ 351851 w 4758117"/>
              <a:gd name="connsiteY1-148" fmla="*/ 0 h 3527142"/>
              <a:gd name="connsiteX2-149" fmla="*/ 4325345 w 4758117"/>
              <a:gd name="connsiteY2-150" fmla="*/ 8092 h 3527142"/>
              <a:gd name="connsiteX3-151" fmla="*/ 4758117 w 4758117"/>
              <a:gd name="connsiteY3-152" fmla="*/ 343759 h 3527142"/>
              <a:gd name="connsiteX4-153" fmla="*/ 4758117 w 4758117"/>
              <a:gd name="connsiteY4-154" fmla="*/ 3078184 h 3527142"/>
              <a:gd name="connsiteX5-155" fmla="*/ 4422451 w 4758117"/>
              <a:gd name="connsiteY5-156" fmla="*/ 3519047 h 3527142"/>
              <a:gd name="connsiteX6-157" fmla="*/ 424679 w 4758117"/>
              <a:gd name="connsiteY6-158" fmla="*/ 3527139 h 3527142"/>
              <a:gd name="connsiteX7-159" fmla="*/ 0 w 4758117"/>
              <a:gd name="connsiteY7-160" fmla="*/ 3207656 h 3527142"/>
              <a:gd name="connsiteX8-161" fmla="*/ 8092 w 4758117"/>
              <a:gd name="connsiteY8-162" fmla="*/ 400403 h 35271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758117" h="3527142">
                <a:moveTo>
                  <a:pt x="8092" y="400403"/>
                </a:moveTo>
                <a:cubicBezTo>
                  <a:pt x="8092" y="76477"/>
                  <a:pt x="27925" y="0"/>
                  <a:pt x="351851" y="0"/>
                </a:cubicBezTo>
                <a:lnTo>
                  <a:pt x="4325345" y="8092"/>
                </a:lnTo>
                <a:cubicBezTo>
                  <a:pt x="4649271" y="8092"/>
                  <a:pt x="4758117" y="19833"/>
                  <a:pt x="4758117" y="343759"/>
                </a:cubicBezTo>
                <a:lnTo>
                  <a:pt x="4758117" y="3078184"/>
                </a:lnTo>
                <a:cubicBezTo>
                  <a:pt x="4758117" y="3402110"/>
                  <a:pt x="4746377" y="3519047"/>
                  <a:pt x="4422451" y="3519047"/>
                </a:cubicBezTo>
                <a:lnTo>
                  <a:pt x="424679" y="3527139"/>
                </a:lnTo>
                <a:cubicBezTo>
                  <a:pt x="100753" y="3527139"/>
                  <a:pt x="0" y="3531582"/>
                  <a:pt x="0" y="3207656"/>
                </a:cubicBezTo>
                <a:cubicBezTo>
                  <a:pt x="2697" y="2271905"/>
                  <a:pt x="5395" y="1336154"/>
                  <a:pt x="8092" y="400403"/>
                </a:cubicBezTo>
                <a:close/>
              </a:path>
            </a:pathLst>
          </a:cu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20" name="Oval 19"/>
          <p:cNvSpPr/>
          <p:nvPr/>
        </p:nvSpPr>
        <p:spPr>
          <a:xfrm>
            <a:off x="5915280" y="2679732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6400803" y="2719913"/>
            <a:ext cx="36980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Click “Download ZIP”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85514"/>
            <a:ext cx="3975534" cy="24200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download the materials?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736375" y="1642683"/>
            <a:ext cx="6327972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9" name="Oval 8"/>
          <p:cNvSpPr/>
          <p:nvPr/>
        </p:nvSpPr>
        <p:spPr>
          <a:xfrm>
            <a:off x="946769" y="1804803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2291" y="1844984"/>
            <a:ext cx="50332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Navigate to the downloads folder on your computer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736375" y="2508809"/>
            <a:ext cx="6327972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12" name="Oval 11"/>
          <p:cNvSpPr/>
          <p:nvPr/>
        </p:nvSpPr>
        <p:spPr>
          <a:xfrm>
            <a:off x="946769" y="2670929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432291" y="2711110"/>
            <a:ext cx="50332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Unzip the “whisper_workshop-main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.zip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 folder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736375" y="3413021"/>
            <a:ext cx="6327972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15" name="Oval 14"/>
          <p:cNvSpPr/>
          <p:nvPr/>
        </p:nvSpPr>
        <p:spPr>
          <a:xfrm>
            <a:off x="946769" y="3575141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1432291" y="3615322"/>
            <a:ext cx="55673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Copy the “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whisper_workshop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-main” folder to the downloads folder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Folder structures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7840" y="1638300"/>
            <a:ext cx="9733280" cy="4864100"/>
          </a:xfrm>
        </p:spPr>
        <p:txBody>
          <a:bodyPr/>
          <a:lstStyle/>
          <a:p>
            <a:r>
              <a:rPr lang="en-US" b="1" i="1" dirty="0"/>
              <a:t>input</a:t>
            </a:r>
            <a:r>
              <a:rPr lang="en-US" dirty="0"/>
              <a:t> folder contains media flies to be transcribed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Whisper output will be saved in the </a:t>
            </a:r>
            <a:r>
              <a:rPr lang="en-US" b="1" i="1" dirty="0"/>
              <a:t>output</a:t>
            </a:r>
            <a:r>
              <a:rPr lang="en-US" dirty="0"/>
              <a:t> folder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b="1" i="1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 folder: txt output files will be saved here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b="1" i="1" dirty="0" err="1">
                <a:solidFill>
                  <a:schemeClr val="tx1"/>
                </a:solidFill>
              </a:rPr>
              <a:t>textgrid</a:t>
            </a:r>
            <a:r>
              <a:rPr lang="en-US" dirty="0">
                <a:solidFill>
                  <a:schemeClr val="tx1"/>
                </a:solidFill>
              </a:rPr>
              <a:t> folder: </a:t>
            </a:r>
            <a:r>
              <a:rPr lang="en-US" dirty="0" err="1">
                <a:solidFill>
                  <a:schemeClr val="tx1"/>
                </a:solidFill>
              </a:rPr>
              <a:t>TextGrid</a:t>
            </a:r>
            <a:r>
              <a:rPr lang="en-US" dirty="0">
                <a:solidFill>
                  <a:schemeClr val="tx1"/>
                </a:solidFill>
              </a:rPr>
              <a:t> output files will be saved here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text_only</a:t>
            </a:r>
            <a:r>
              <a:rPr lang="en-US" dirty="0">
                <a:solidFill>
                  <a:schemeClr val="tx1"/>
                </a:solidFill>
              </a:rPr>
              <a:t> folder: the txt files can be submitted to WebMAUS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srt </a:t>
            </a:r>
            <a:r>
              <a:rPr lang="en-US" dirty="0">
                <a:solidFill>
                  <a:schemeClr val="tx1"/>
                </a:solidFill>
              </a:rPr>
              <a:t>folder: srt files (subtitles) will be saved here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json </a:t>
            </a:r>
            <a:r>
              <a:rPr lang="en-US" dirty="0">
                <a:solidFill>
                  <a:schemeClr val="tx1"/>
                </a:solidFill>
              </a:rPr>
              <a:t>folder: unmodified WhisperX output object will be saved here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b="1" i="1" dirty="0"/>
              <a:t>scripts</a:t>
            </a:r>
            <a:r>
              <a:rPr lang="en-US" dirty="0"/>
              <a:t> folder contains python files and python notebook 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will use “</a:t>
            </a:r>
            <a:r>
              <a:rPr lang="en-US" b="1" dirty="0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</a:rPr>
              <a:t>whisper.ipynb</a:t>
            </a:r>
            <a:r>
              <a:rPr lang="en-US" dirty="0"/>
              <a:t>” notebook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>
          <a:xfrm>
            <a:off x="497840" y="6111494"/>
            <a:ext cx="10121582" cy="39154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Demonstration</a:t>
            </a:r>
            <a:endParaRPr lang="en-US" sz="40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Now, it’s your turn!!</a:t>
            </a:r>
            <a:endParaRPr lang="en-US" sz="40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97840" y="698326"/>
            <a:ext cx="9733280" cy="661136"/>
          </a:xfrm>
        </p:spPr>
        <p:txBody>
          <a:bodyPr>
            <a:normAutofit/>
          </a:bodyPr>
          <a:lstStyle/>
          <a:p>
            <a:r>
              <a:rPr lang="en-US" sz="2400" dirty="0"/>
              <a:t>References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7"/>
          </p:nvPr>
        </p:nvSpPr>
        <p:spPr>
          <a:xfrm>
            <a:off x="497840" y="1359461"/>
            <a:ext cx="9733280" cy="468573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1400" dirty="0"/>
              <a:t>Bain, M., Huh, J., Han, T., &amp; Zisserman, A. (2023). </a:t>
            </a:r>
            <a:r>
              <a:rPr lang="en-GB" sz="1400" dirty="0" err="1"/>
              <a:t>WhisperX</a:t>
            </a:r>
            <a:r>
              <a:rPr lang="en-GB" sz="1400" dirty="0"/>
              <a:t>: Time-Accurate Speech Transcription of Long-Form Audio. </a:t>
            </a:r>
            <a:r>
              <a:rPr lang="en-GB" sz="1400" i="1" dirty="0"/>
              <a:t>INTERSPEECH 2023</a:t>
            </a:r>
            <a:r>
              <a:rPr lang="en-GB" sz="1400" dirty="0"/>
              <a:t>, 4489–4493. </a:t>
            </a:r>
            <a:r>
              <a:rPr lang="en-GB" sz="1400" dirty="0">
                <a:hlinkClick r:id="rId1"/>
              </a:rPr>
              <a:t>https://doi.org/10.21437/Interspeech.2023-78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en-US" sz="1400" dirty="0" err="1"/>
              <a:t>Liesenfeld</a:t>
            </a:r>
            <a:r>
              <a:rPr lang="en-US" sz="1400" dirty="0"/>
              <a:t>, A., Lopez, A., &amp; </a:t>
            </a:r>
            <a:r>
              <a:rPr lang="en-US" sz="1400" dirty="0" err="1"/>
              <a:t>Dingemanse</a:t>
            </a:r>
            <a:r>
              <a:rPr lang="en-US" sz="1400" dirty="0"/>
              <a:t>, M. (2023). The timing bottleneck: Why timing and overlap are mission-critical for conversational user interfaces, speech recognition and dialogue systems. In S. </a:t>
            </a:r>
            <a:r>
              <a:rPr lang="en-US" sz="1400" dirty="0" err="1"/>
              <a:t>Stoyanchev</a:t>
            </a:r>
            <a:r>
              <a:rPr lang="en-US" sz="1400" dirty="0"/>
              <a:t>, S. </a:t>
            </a:r>
            <a:r>
              <a:rPr lang="en-US" sz="1400" dirty="0" err="1"/>
              <a:t>Joty</a:t>
            </a:r>
            <a:r>
              <a:rPr lang="en-US" sz="1400" dirty="0"/>
              <a:t>, D. </a:t>
            </a:r>
            <a:r>
              <a:rPr lang="en-US" sz="1400" dirty="0" err="1"/>
              <a:t>Schlangen</a:t>
            </a:r>
            <a:r>
              <a:rPr lang="en-US" sz="1400" dirty="0"/>
              <a:t>, O. </a:t>
            </a:r>
            <a:r>
              <a:rPr lang="en-US" sz="1400" dirty="0" err="1"/>
              <a:t>Dusek</a:t>
            </a:r>
            <a:r>
              <a:rPr lang="en-US" sz="1400" dirty="0"/>
              <a:t>, C. </a:t>
            </a:r>
            <a:r>
              <a:rPr lang="en-US" sz="1400" dirty="0" err="1"/>
              <a:t>Kennington</a:t>
            </a:r>
            <a:r>
              <a:rPr lang="en-US" sz="1400" dirty="0"/>
              <a:t>, &amp; M. </a:t>
            </a:r>
            <a:r>
              <a:rPr lang="en-US" sz="1400" dirty="0" err="1"/>
              <a:t>Alikhani</a:t>
            </a:r>
            <a:r>
              <a:rPr lang="en-US" sz="1400" dirty="0"/>
              <a:t> (Eds.), </a:t>
            </a:r>
            <a:r>
              <a:rPr lang="en-US" sz="1400" i="1" dirty="0"/>
              <a:t>Proceedings of the 24th Annual Meeting of the Special Interest Group on Discourse and Dialogue</a:t>
            </a:r>
            <a:r>
              <a:rPr lang="en-US" sz="1400" dirty="0"/>
              <a:t> (pp. 482–495). Association for Computational Linguistics. </a:t>
            </a:r>
            <a:r>
              <a:rPr lang="en-US" sz="1400" dirty="0">
                <a:hlinkClick r:id="rId2"/>
              </a:rPr>
              <a:t>https://doi.org/10.18653/v1/2023.sigdial-1.45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en-GB" sz="1400" dirty="0"/>
              <a:t>Lopez, A., </a:t>
            </a:r>
            <a:r>
              <a:rPr lang="en-GB" sz="1400" dirty="0" err="1"/>
              <a:t>Liesenfeld</a:t>
            </a:r>
            <a:r>
              <a:rPr lang="en-GB" sz="1400" dirty="0"/>
              <a:t>, A., &amp; </a:t>
            </a:r>
            <a:r>
              <a:rPr lang="en-GB" sz="1400" dirty="0" err="1"/>
              <a:t>Dingemanse</a:t>
            </a:r>
            <a:r>
              <a:rPr lang="en-GB" sz="1400" dirty="0"/>
              <a:t>, M. (2022). Evaluation of Automatic Speech Recognition for Conversational Speech in Dutch, English and German: What Goes Missing? </a:t>
            </a:r>
            <a:r>
              <a:rPr lang="en-GB" sz="1400" i="1" dirty="0"/>
              <a:t>Proceedings of the 18th Conference on Natural Language Processing (KONVENS 2022)</a:t>
            </a:r>
            <a:r>
              <a:rPr lang="en-GB" sz="1400" dirty="0"/>
              <a:t>, 135–143. </a:t>
            </a:r>
            <a:r>
              <a:rPr lang="en-GB" sz="1400" dirty="0">
                <a:hlinkClick r:id="rId3"/>
              </a:rPr>
              <a:t>https://aclanthology.org/2022.konvens-1.16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en-US" sz="1400" dirty="0"/>
              <a:t>Radford, A., Kim, J. W., Xu, T., Brockman, G., </a:t>
            </a:r>
            <a:r>
              <a:rPr lang="en-US" sz="1400" dirty="0" err="1"/>
              <a:t>McLeavey</a:t>
            </a:r>
            <a:r>
              <a:rPr lang="en-US" sz="1400" dirty="0"/>
              <a:t>, C., &amp; </a:t>
            </a:r>
            <a:r>
              <a:rPr lang="en-US" sz="1400" dirty="0" err="1"/>
              <a:t>Sutskever</a:t>
            </a:r>
            <a:r>
              <a:rPr lang="en-US" sz="1400" dirty="0"/>
              <a:t>, I. (2022). </a:t>
            </a:r>
            <a:r>
              <a:rPr lang="en-US" sz="1400" i="1" dirty="0"/>
              <a:t>Robust Speech Recognition via Large-Scale Weak Supervision</a:t>
            </a:r>
            <a:r>
              <a:rPr lang="en-US" sz="1400" dirty="0"/>
              <a:t> (arXiv:2212.04356). </a:t>
            </a:r>
            <a:r>
              <a:rPr lang="en-US" sz="1400" dirty="0" err="1"/>
              <a:t>arXiv</a:t>
            </a:r>
            <a:r>
              <a:rPr lang="en-US" sz="1400" dirty="0"/>
              <a:t>. </a:t>
            </a:r>
            <a:r>
              <a:rPr lang="en-US" sz="1400" dirty="0">
                <a:hlinkClick r:id="rId4"/>
              </a:rPr>
              <a:t>https://doi.org/10.48550/arXiv.2212.04356</a:t>
            </a:r>
            <a:endParaRPr lang="en-US" sz="1400" dirty="0"/>
          </a:p>
          <a:p>
            <a:pPr>
              <a:spcBef>
                <a:spcPts val="1200"/>
              </a:spcBef>
            </a:pPr>
            <a:endParaRPr lang="en-US" sz="1400" dirty="0"/>
          </a:p>
          <a:p>
            <a:pPr>
              <a:spcBef>
                <a:spcPts val="1200"/>
              </a:spcBef>
            </a:pPr>
            <a:endParaRPr lang="en-US" sz="1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Overview of the pipeline</a:t>
            </a:r>
            <a:endParaRPr lang="en-US" sz="4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General framework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213529" y="3142526"/>
            <a:ext cx="839756" cy="1075937"/>
            <a:chOff x="2079214" y="3006317"/>
            <a:chExt cx="839756" cy="1075937"/>
          </a:xfrm>
        </p:grpSpPr>
        <p:grpSp>
          <p:nvGrpSpPr>
            <p:cNvPr id="9" name="Graphic 18" descr="Voice"/>
            <p:cNvGrpSpPr/>
            <p:nvPr/>
          </p:nvGrpSpPr>
          <p:grpSpPr>
            <a:xfrm>
              <a:off x="2187959" y="3285737"/>
              <a:ext cx="635237" cy="635237"/>
              <a:chOff x="2187959" y="3285737"/>
              <a:chExt cx="635237" cy="635237"/>
            </a:xfrm>
          </p:grpSpPr>
          <p:sp>
            <p:nvSpPr>
              <p:cNvPr id="11" name="Freeform: Shape 10"/>
              <p:cNvSpPr/>
              <p:nvPr/>
            </p:nvSpPr>
            <p:spPr>
              <a:xfrm>
                <a:off x="2746997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/>
              <p:cNvSpPr/>
              <p:nvPr/>
            </p:nvSpPr>
            <p:spPr>
              <a:xfrm>
                <a:off x="2614655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/>
              <p:cNvSpPr/>
              <p:nvPr/>
            </p:nvSpPr>
            <p:spPr>
              <a:xfrm>
                <a:off x="2217632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2680826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2548485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2283803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2482314" y="3507305"/>
                <a:ext cx="46319" cy="191895"/>
              </a:xfrm>
              <a:custGeom>
                <a:avLst/>
                <a:gdLst>
                  <a:gd name="connsiteX0" fmla="*/ 3412 w 46319"/>
                  <a:gd name="connsiteY0" fmla="*/ 3412 h 191894"/>
                  <a:gd name="connsiteX1" fmla="*/ 43114 w 46319"/>
                  <a:gd name="connsiteY1" fmla="*/ 3412 h 191894"/>
                  <a:gd name="connsiteX2" fmla="*/ 43114 w 46319"/>
                  <a:gd name="connsiteY2" fmla="*/ 188689 h 191894"/>
                  <a:gd name="connsiteX3" fmla="*/ 3412 w 46319"/>
                  <a:gd name="connsiteY3" fmla="*/ 188689 h 19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91894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88689"/>
                    </a:lnTo>
                    <a:lnTo>
                      <a:pt x="3412" y="188689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2349973" y="3476205"/>
                <a:ext cx="46319" cy="251448"/>
              </a:xfrm>
              <a:custGeom>
                <a:avLst/>
                <a:gdLst>
                  <a:gd name="connsiteX0" fmla="*/ 3412 w 46319"/>
                  <a:gd name="connsiteY0" fmla="*/ 3412 h 251447"/>
                  <a:gd name="connsiteX1" fmla="*/ 43114 w 46319"/>
                  <a:gd name="connsiteY1" fmla="*/ 3412 h 251447"/>
                  <a:gd name="connsiteX2" fmla="*/ 43114 w 46319"/>
                  <a:gd name="connsiteY2" fmla="*/ 250228 h 251447"/>
                  <a:gd name="connsiteX3" fmla="*/ 3412 w 46319"/>
                  <a:gd name="connsiteY3" fmla="*/ 250228 h 25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251447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250228"/>
                    </a:lnTo>
                    <a:lnTo>
                      <a:pt x="3412" y="250228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2416144" y="3414666"/>
                <a:ext cx="46319" cy="377172"/>
              </a:xfrm>
              <a:custGeom>
                <a:avLst/>
                <a:gdLst>
                  <a:gd name="connsiteX0" fmla="*/ 3412 w 46319"/>
                  <a:gd name="connsiteY0" fmla="*/ 3412 h 377171"/>
                  <a:gd name="connsiteX1" fmla="*/ 43114 w 46319"/>
                  <a:gd name="connsiteY1" fmla="*/ 3412 h 377171"/>
                  <a:gd name="connsiteX2" fmla="*/ 43114 w 46319"/>
                  <a:gd name="connsiteY2" fmla="*/ 373967 h 377171"/>
                  <a:gd name="connsiteX3" fmla="*/ 3412 w 46319"/>
                  <a:gd name="connsiteY3" fmla="*/ 373967 h 37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377171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373967"/>
                    </a:lnTo>
                    <a:lnTo>
                      <a:pt x="3412" y="373967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Content Placeholder 16" descr="Paper"/>
            <p:cNvSpPr/>
            <p:nvPr/>
          </p:nvSpPr>
          <p:spPr>
            <a:xfrm>
              <a:off x="2079214" y="3006317"/>
              <a:ext cx="839756" cy="1075937"/>
            </a:xfrm>
            <a:custGeom>
              <a:avLst/>
              <a:gdLst>
                <a:gd name="connsiteX0" fmla="*/ 92258 w 839756"/>
                <a:gd name="connsiteY0" fmla="*/ 984499 h 1075937"/>
                <a:gd name="connsiteX1" fmla="*/ 92258 w 839756"/>
                <a:gd name="connsiteY1" fmla="*/ 92258 h 1075937"/>
                <a:gd name="connsiteX2" fmla="*/ 459652 w 839756"/>
                <a:gd name="connsiteY2" fmla="*/ 92258 h 1075937"/>
                <a:gd name="connsiteX3" fmla="*/ 459652 w 839756"/>
                <a:gd name="connsiteY3" fmla="*/ 367803 h 1075937"/>
                <a:gd name="connsiteX4" fmla="*/ 748318 w 839756"/>
                <a:gd name="connsiteY4" fmla="*/ 367803 h 1075937"/>
                <a:gd name="connsiteX5" fmla="*/ 748318 w 839756"/>
                <a:gd name="connsiteY5" fmla="*/ 984499 h 1075937"/>
                <a:gd name="connsiteX6" fmla="*/ 92258 w 839756"/>
                <a:gd name="connsiteY6" fmla="*/ 984499 h 1075937"/>
                <a:gd name="connsiteX7" fmla="*/ 538379 w 839756"/>
                <a:gd name="connsiteY7" fmla="*/ 125061 h 1075937"/>
                <a:gd name="connsiteX8" fmla="*/ 702394 w 839756"/>
                <a:gd name="connsiteY8" fmla="*/ 289076 h 1075937"/>
                <a:gd name="connsiteX9" fmla="*/ 538379 w 839756"/>
                <a:gd name="connsiteY9" fmla="*/ 289076 h 1075937"/>
                <a:gd name="connsiteX10" fmla="*/ 538379 w 839756"/>
                <a:gd name="connsiteY10" fmla="*/ 125061 h 1075937"/>
                <a:gd name="connsiteX11" fmla="*/ 538379 w 839756"/>
                <a:gd name="connsiteY11" fmla="*/ 13531 h 1075937"/>
                <a:gd name="connsiteX12" fmla="*/ 13531 w 839756"/>
                <a:gd name="connsiteY12" fmla="*/ 13531 h 1075937"/>
                <a:gd name="connsiteX13" fmla="*/ 13531 w 839756"/>
                <a:gd name="connsiteY13" fmla="*/ 1063226 h 1075937"/>
                <a:gd name="connsiteX14" fmla="*/ 827045 w 839756"/>
                <a:gd name="connsiteY14" fmla="*/ 1063226 h 1075937"/>
                <a:gd name="connsiteX15" fmla="*/ 827045 w 839756"/>
                <a:gd name="connsiteY15" fmla="*/ 302197 h 1075937"/>
                <a:gd name="connsiteX16" fmla="*/ 538379 w 839756"/>
                <a:gd name="connsiteY16" fmla="*/ 13531 h 107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756" h="1075937">
                  <a:moveTo>
                    <a:pt x="92258" y="984499"/>
                  </a:moveTo>
                  <a:lnTo>
                    <a:pt x="92258" y="92258"/>
                  </a:lnTo>
                  <a:lnTo>
                    <a:pt x="459652" y="92258"/>
                  </a:lnTo>
                  <a:lnTo>
                    <a:pt x="459652" y="367803"/>
                  </a:lnTo>
                  <a:lnTo>
                    <a:pt x="748318" y="367803"/>
                  </a:lnTo>
                  <a:lnTo>
                    <a:pt x="748318" y="984499"/>
                  </a:lnTo>
                  <a:lnTo>
                    <a:pt x="92258" y="984499"/>
                  </a:lnTo>
                  <a:close/>
                  <a:moveTo>
                    <a:pt x="538379" y="125061"/>
                  </a:moveTo>
                  <a:lnTo>
                    <a:pt x="702394" y="289076"/>
                  </a:lnTo>
                  <a:lnTo>
                    <a:pt x="538379" y="289076"/>
                  </a:lnTo>
                  <a:lnTo>
                    <a:pt x="538379" y="125061"/>
                  </a:lnTo>
                  <a:close/>
                  <a:moveTo>
                    <a:pt x="538379" y="13531"/>
                  </a:moveTo>
                  <a:lnTo>
                    <a:pt x="13531" y="13531"/>
                  </a:lnTo>
                  <a:lnTo>
                    <a:pt x="13531" y="1063226"/>
                  </a:lnTo>
                  <a:lnTo>
                    <a:pt x="827045" y="1063226"/>
                  </a:lnTo>
                  <a:lnTo>
                    <a:pt x="827045" y="302197"/>
                  </a:lnTo>
                  <a:lnTo>
                    <a:pt x="538379" y="13531"/>
                  </a:lnTo>
                  <a:close/>
                </a:path>
              </a:pathLst>
            </a:custGeom>
            <a:solidFill>
              <a:srgbClr val="000000"/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Picture 6" descr="Resources – IRI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082" y="3234670"/>
            <a:ext cx="891649" cy="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Pra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819" y="3217566"/>
            <a:ext cx="925856" cy="9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 bwMode="auto">
          <a:xfrm>
            <a:off x="1076240" y="4287422"/>
            <a:ext cx="10924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wav/mp4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27" descr="Line arrow Straight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303032" y="3330260"/>
            <a:ext cx="700468" cy="700468"/>
          </a:xfrm>
          <a:prstGeom prst="rect">
            <a:avLst/>
          </a:prstGeom>
        </p:spPr>
      </p:pic>
      <p:pic>
        <p:nvPicPr>
          <p:cNvPr id="29" name="Graphic 28" descr="Line arrow Straight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433780" y="3330260"/>
            <a:ext cx="700468" cy="7004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10" y="3046095"/>
            <a:ext cx="1167130" cy="1167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General framework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17" descr="Document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25525" y="3097242"/>
            <a:ext cx="1166504" cy="116650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13529" y="3142526"/>
            <a:ext cx="839756" cy="1075937"/>
            <a:chOff x="2079214" y="3006317"/>
            <a:chExt cx="839756" cy="1075937"/>
          </a:xfrm>
        </p:grpSpPr>
        <p:grpSp>
          <p:nvGrpSpPr>
            <p:cNvPr id="9" name="Graphic 18" descr="Voice"/>
            <p:cNvGrpSpPr/>
            <p:nvPr/>
          </p:nvGrpSpPr>
          <p:grpSpPr>
            <a:xfrm>
              <a:off x="2187959" y="3285737"/>
              <a:ext cx="635237" cy="635237"/>
              <a:chOff x="2187959" y="3285737"/>
              <a:chExt cx="635237" cy="635237"/>
            </a:xfrm>
          </p:grpSpPr>
          <p:sp>
            <p:nvSpPr>
              <p:cNvPr id="11" name="Freeform: Shape 10"/>
              <p:cNvSpPr/>
              <p:nvPr/>
            </p:nvSpPr>
            <p:spPr>
              <a:xfrm>
                <a:off x="2746997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/>
              <p:cNvSpPr/>
              <p:nvPr/>
            </p:nvSpPr>
            <p:spPr>
              <a:xfrm>
                <a:off x="2614655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/>
              <p:cNvSpPr/>
              <p:nvPr/>
            </p:nvSpPr>
            <p:spPr>
              <a:xfrm>
                <a:off x="2217632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2680826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2548485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2283803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2482314" y="3507305"/>
                <a:ext cx="46319" cy="191895"/>
              </a:xfrm>
              <a:custGeom>
                <a:avLst/>
                <a:gdLst>
                  <a:gd name="connsiteX0" fmla="*/ 3412 w 46319"/>
                  <a:gd name="connsiteY0" fmla="*/ 3412 h 191894"/>
                  <a:gd name="connsiteX1" fmla="*/ 43114 w 46319"/>
                  <a:gd name="connsiteY1" fmla="*/ 3412 h 191894"/>
                  <a:gd name="connsiteX2" fmla="*/ 43114 w 46319"/>
                  <a:gd name="connsiteY2" fmla="*/ 188689 h 191894"/>
                  <a:gd name="connsiteX3" fmla="*/ 3412 w 46319"/>
                  <a:gd name="connsiteY3" fmla="*/ 188689 h 19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91894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88689"/>
                    </a:lnTo>
                    <a:lnTo>
                      <a:pt x="3412" y="188689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2349973" y="3476205"/>
                <a:ext cx="46319" cy="251448"/>
              </a:xfrm>
              <a:custGeom>
                <a:avLst/>
                <a:gdLst>
                  <a:gd name="connsiteX0" fmla="*/ 3412 w 46319"/>
                  <a:gd name="connsiteY0" fmla="*/ 3412 h 251447"/>
                  <a:gd name="connsiteX1" fmla="*/ 43114 w 46319"/>
                  <a:gd name="connsiteY1" fmla="*/ 3412 h 251447"/>
                  <a:gd name="connsiteX2" fmla="*/ 43114 w 46319"/>
                  <a:gd name="connsiteY2" fmla="*/ 250228 h 251447"/>
                  <a:gd name="connsiteX3" fmla="*/ 3412 w 46319"/>
                  <a:gd name="connsiteY3" fmla="*/ 250228 h 25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251447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250228"/>
                    </a:lnTo>
                    <a:lnTo>
                      <a:pt x="3412" y="250228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2416144" y="3414666"/>
                <a:ext cx="46319" cy="377172"/>
              </a:xfrm>
              <a:custGeom>
                <a:avLst/>
                <a:gdLst>
                  <a:gd name="connsiteX0" fmla="*/ 3412 w 46319"/>
                  <a:gd name="connsiteY0" fmla="*/ 3412 h 377171"/>
                  <a:gd name="connsiteX1" fmla="*/ 43114 w 46319"/>
                  <a:gd name="connsiteY1" fmla="*/ 3412 h 377171"/>
                  <a:gd name="connsiteX2" fmla="*/ 43114 w 46319"/>
                  <a:gd name="connsiteY2" fmla="*/ 373967 h 377171"/>
                  <a:gd name="connsiteX3" fmla="*/ 3412 w 46319"/>
                  <a:gd name="connsiteY3" fmla="*/ 373967 h 37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377171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373967"/>
                    </a:lnTo>
                    <a:lnTo>
                      <a:pt x="3412" y="373967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Content Placeholder 16" descr="Paper"/>
            <p:cNvSpPr/>
            <p:nvPr/>
          </p:nvSpPr>
          <p:spPr>
            <a:xfrm>
              <a:off x="2079214" y="3006317"/>
              <a:ext cx="839756" cy="1075937"/>
            </a:xfrm>
            <a:custGeom>
              <a:avLst/>
              <a:gdLst>
                <a:gd name="connsiteX0" fmla="*/ 92258 w 839756"/>
                <a:gd name="connsiteY0" fmla="*/ 984499 h 1075937"/>
                <a:gd name="connsiteX1" fmla="*/ 92258 w 839756"/>
                <a:gd name="connsiteY1" fmla="*/ 92258 h 1075937"/>
                <a:gd name="connsiteX2" fmla="*/ 459652 w 839756"/>
                <a:gd name="connsiteY2" fmla="*/ 92258 h 1075937"/>
                <a:gd name="connsiteX3" fmla="*/ 459652 w 839756"/>
                <a:gd name="connsiteY3" fmla="*/ 367803 h 1075937"/>
                <a:gd name="connsiteX4" fmla="*/ 748318 w 839756"/>
                <a:gd name="connsiteY4" fmla="*/ 367803 h 1075937"/>
                <a:gd name="connsiteX5" fmla="*/ 748318 w 839756"/>
                <a:gd name="connsiteY5" fmla="*/ 984499 h 1075937"/>
                <a:gd name="connsiteX6" fmla="*/ 92258 w 839756"/>
                <a:gd name="connsiteY6" fmla="*/ 984499 h 1075937"/>
                <a:gd name="connsiteX7" fmla="*/ 538379 w 839756"/>
                <a:gd name="connsiteY7" fmla="*/ 125061 h 1075937"/>
                <a:gd name="connsiteX8" fmla="*/ 702394 w 839756"/>
                <a:gd name="connsiteY8" fmla="*/ 289076 h 1075937"/>
                <a:gd name="connsiteX9" fmla="*/ 538379 w 839756"/>
                <a:gd name="connsiteY9" fmla="*/ 289076 h 1075937"/>
                <a:gd name="connsiteX10" fmla="*/ 538379 w 839756"/>
                <a:gd name="connsiteY10" fmla="*/ 125061 h 1075937"/>
                <a:gd name="connsiteX11" fmla="*/ 538379 w 839756"/>
                <a:gd name="connsiteY11" fmla="*/ 13531 h 1075937"/>
                <a:gd name="connsiteX12" fmla="*/ 13531 w 839756"/>
                <a:gd name="connsiteY12" fmla="*/ 13531 h 1075937"/>
                <a:gd name="connsiteX13" fmla="*/ 13531 w 839756"/>
                <a:gd name="connsiteY13" fmla="*/ 1063226 h 1075937"/>
                <a:gd name="connsiteX14" fmla="*/ 827045 w 839756"/>
                <a:gd name="connsiteY14" fmla="*/ 1063226 h 1075937"/>
                <a:gd name="connsiteX15" fmla="*/ 827045 w 839756"/>
                <a:gd name="connsiteY15" fmla="*/ 302197 h 1075937"/>
                <a:gd name="connsiteX16" fmla="*/ 538379 w 839756"/>
                <a:gd name="connsiteY16" fmla="*/ 13531 h 107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756" h="1075937">
                  <a:moveTo>
                    <a:pt x="92258" y="984499"/>
                  </a:moveTo>
                  <a:lnTo>
                    <a:pt x="92258" y="92258"/>
                  </a:lnTo>
                  <a:lnTo>
                    <a:pt x="459652" y="92258"/>
                  </a:lnTo>
                  <a:lnTo>
                    <a:pt x="459652" y="367803"/>
                  </a:lnTo>
                  <a:lnTo>
                    <a:pt x="748318" y="367803"/>
                  </a:lnTo>
                  <a:lnTo>
                    <a:pt x="748318" y="984499"/>
                  </a:lnTo>
                  <a:lnTo>
                    <a:pt x="92258" y="984499"/>
                  </a:lnTo>
                  <a:close/>
                  <a:moveTo>
                    <a:pt x="538379" y="125061"/>
                  </a:moveTo>
                  <a:lnTo>
                    <a:pt x="702394" y="289076"/>
                  </a:lnTo>
                  <a:lnTo>
                    <a:pt x="538379" y="289076"/>
                  </a:lnTo>
                  <a:lnTo>
                    <a:pt x="538379" y="125061"/>
                  </a:lnTo>
                  <a:close/>
                  <a:moveTo>
                    <a:pt x="538379" y="13531"/>
                  </a:moveTo>
                  <a:lnTo>
                    <a:pt x="13531" y="13531"/>
                  </a:lnTo>
                  <a:lnTo>
                    <a:pt x="13531" y="1063226"/>
                  </a:lnTo>
                  <a:lnTo>
                    <a:pt x="827045" y="1063226"/>
                  </a:lnTo>
                  <a:lnTo>
                    <a:pt x="827045" y="302197"/>
                  </a:lnTo>
                  <a:lnTo>
                    <a:pt x="538379" y="13531"/>
                  </a:lnTo>
                  <a:close/>
                </a:path>
              </a:pathLst>
            </a:custGeom>
            <a:solidFill>
              <a:srgbClr val="000000"/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253247" y="3179244"/>
            <a:ext cx="1618158" cy="1083421"/>
            <a:chOff x="4580020" y="3243640"/>
            <a:chExt cx="1618158" cy="1083421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72"/>
            <a:stretch>
              <a:fillRect/>
            </a:stretch>
          </p:blipFill>
          <p:spPr bwMode="auto">
            <a:xfrm>
              <a:off x="4580020" y="3961998"/>
              <a:ext cx="383053" cy="360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4931589" y="3957729"/>
              <a:ext cx="1266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WhisperX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4" descr="python icon - Tinkercadem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076" y="3243640"/>
              <a:ext cx="700468" cy="70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6" descr="Resources – IR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87" y="3234670"/>
            <a:ext cx="891649" cy="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Pra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924" y="3217566"/>
            <a:ext cx="925856" cy="9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 bwMode="auto">
          <a:xfrm>
            <a:off x="1076240" y="4287422"/>
            <a:ext cx="10924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wav/mp4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5832953" y="4287422"/>
            <a:ext cx="13608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txt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TextGrid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27" descr="Line arrow Straight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303032" y="3330260"/>
            <a:ext cx="700468" cy="700468"/>
          </a:xfrm>
          <a:prstGeom prst="rect">
            <a:avLst/>
          </a:prstGeom>
        </p:spPr>
      </p:pic>
      <p:pic>
        <p:nvPicPr>
          <p:cNvPr id="29" name="Graphic 28" descr="Line arrow Straight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975310" y="3330260"/>
            <a:ext cx="700468" cy="700468"/>
          </a:xfrm>
          <a:prstGeom prst="rect">
            <a:avLst/>
          </a:prstGeom>
        </p:spPr>
      </p:pic>
      <p:pic>
        <p:nvPicPr>
          <p:cNvPr id="30" name="Graphic 29" descr="Line arrow Straight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341776" y="3330260"/>
            <a:ext cx="700468" cy="700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video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alma_hayek_shor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32011" y="1550061"/>
            <a:ext cx="8199240" cy="4611598"/>
          </a:xfrm>
        </p:spPr>
      </p:pic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(ELAN)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elan_outp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25884" y="1486577"/>
            <a:ext cx="8567780" cy="4819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9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</a:t>
            </a:r>
            <a:r>
              <a:rPr lang="en-US" dirty="0" err="1"/>
              <a:t>Praat</a:t>
            </a:r>
            <a:r>
              <a:rPr lang="en-US" dirty="0"/>
              <a:t>) – WhisperX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raat_output_whisper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0" y="1395730"/>
            <a:ext cx="7920355" cy="5157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</a:t>
            </a:r>
            <a:r>
              <a:rPr lang="en-US" dirty="0" err="1"/>
              <a:t>Praat</a:t>
            </a:r>
            <a:r>
              <a:rPr lang="en-US" dirty="0"/>
              <a:t>) – WhisperX + WebMAUS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raat_output_webma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735" y="1339850"/>
            <a:ext cx="7122795" cy="5213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PIfPL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86A"/>
      </a:accent1>
      <a:accent2>
        <a:srgbClr val="ED6B06"/>
      </a:accent2>
      <a:accent3>
        <a:srgbClr val="7F206E"/>
      </a:accent3>
      <a:accent4>
        <a:srgbClr val="AA1926"/>
      </a:accent4>
      <a:accent5>
        <a:srgbClr val="214D9D"/>
      </a:accent5>
      <a:accent6>
        <a:srgbClr val="5FA131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</a:spPr>
      <a:bodyPr wrap="square">
        <a:spAutoFit/>
      </a:bodyPr>
      <a:lstStyle>
        <a:defPPr eaLnBrk="1" hangingPunct="1">
          <a:defRPr sz="140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MPIfPL_PowerPoint_template_revised</Template>
  <TotalTime>0</TotalTime>
  <Words>4614</Words>
  <Application>WPS Presentation</Application>
  <PresentationFormat>Widescreen</PresentationFormat>
  <Paragraphs>187</Paragraphs>
  <Slides>25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System Font Regular</vt:lpstr>
      <vt:lpstr>Thonburi</vt:lpstr>
      <vt:lpstr>Avenir Next LT Pro</vt:lpstr>
      <vt:lpstr>苹方-简</vt:lpstr>
      <vt:lpstr>Arial Bold</vt:lpstr>
      <vt:lpstr>Microsoft YaHei</vt:lpstr>
      <vt:lpstr>汉仪旗黑</vt:lpstr>
      <vt:lpstr>Arial Unicode MS</vt:lpstr>
      <vt:lpstr>Calibri</vt:lpstr>
      <vt:lpstr>Helvetica Neue</vt:lpstr>
      <vt:lpstr>MPIfPL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 Akamine</dc:creator>
  <cp:lastModifiedBy>shoakamine</cp:lastModifiedBy>
  <cp:revision>42</cp:revision>
  <dcterms:created xsi:type="dcterms:W3CDTF">2024-06-07T15:57:20Z</dcterms:created>
  <dcterms:modified xsi:type="dcterms:W3CDTF">2024-06-07T15:57:20Z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1033-5.7.1.8093</vt:lpwstr>
  </property>
</Properties>
</file>